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28"/>
  </p:notesMasterIdLst>
  <p:handoutMasterIdLst>
    <p:handoutMasterId r:id="rId12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Lst>
  <p:sldSz cx="9144000" cy="6858000" type="screen4x3"/>
  <p:notesSz cx="7315200" cy="9601200"/>
  <p:embeddedFontLst>
    <p:embeddedFont>
      <p:font typeface="Segoe UI Symbol" panose="020B0502040204020203" pitchFamily="34" charset="0"/>
      <p:regular r:id="rId130"/>
    </p:embeddedFont>
    <p:embeddedFont>
      <p:font typeface="Roboto" panose="020B0604020202020204" charset="0"/>
      <p:regular r:id="rId131"/>
      <p:bold r:id="rId132"/>
      <p:italic r:id="rId133"/>
      <p:boldItalic r:id="rId134"/>
    </p:embeddedFont>
    <p:embeddedFont>
      <p:font typeface="Calibri" panose="020F0502020204030204" pitchFamily="34" charset="0"/>
      <p:regular r:id="rId135"/>
      <p:bold r:id="rId136"/>
      <p:italic r:id="rId137"/>
      <p:boldItalic r:id="rId138"/>
    </p:embeddedFont>
    <p:embeddedFont>
      <p:font typeface="Segoe UI" panose="020B0502040204020203" pitchFamily="34"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026">
          <p15:clr>
            <a:srgbClr val="A4A3A4"/>
          </p15:clr>
        </p15:guide>
        <p15:guide id="2" pos="2160">
          <p15:clr>
            <a:srgbClr val="A4A3A4"/>
          </p15:clr>
        </p15:guide>
        <p15:guide id="3" orient="horz" pos="3125">
          <p15:clr>
            <a:srgbClr val="000000"/>
          </p15:clr>
        </p15:guide>
        <p15:guide id="4"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A42C06-09E9-46AE-B7D7-2CC338C30B3A}">
  <a:tblStyle styleId="{F8A42C06-09E9-46AE-B7D7-2CC338C30B3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5E6"/>
          </a:solidFill>
        </a:fill>
      </a:tcStyle>
    </a:wholeTbl>
    <a:band1H>
      <a:tcTxStyle/>
      <a:tcStyle>
        <a:tcBdr/>
        <a:fill>
          <a:solidFill>
            <a:srgbClr val="DCEACA"/>
          </a:solidFill>
        </a:fill>
      </a:tcStyle>
    </a:band1H>
    <a:band2H>
      <a:tcTxStyle/>
      <a:tcStyle>
        <a:tcBdr/>
      </a:tcStyle>
    </a:band2H>
    <a:band1V>
      <a:tcTxStyle/>
      <a:tcStyle>
        <a:tcBdr/>
        <a:fill>
          <a:solidFill>
            <a:srgbClr val="DCEAC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p:restoredTop sz="94660"/>
  </p:normalViewPr>
  <p:slideViewPr>
    <p:cSldViewPr snapToGrid="0">
      <p:cViewPr varScale="1">
        <p:scale>
          <a:sx n="112" d="100"/>
          <a:sy n="112" d="100"/>
        </p:scale>
        <p:origin x="-1560"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80" d="100"/>
          <a:sy n="80" d="100"/>
        </p:scale>
        <p:origin x="-3864" y="-246"/>
      </p:cViewPr>
      <p:guideLst>
        <p:guide orient="horz" pos="3026"/>
        <p:guide orient="horz" pos="3125"/>
        <p:guide pos="2160"/>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5.fntdata"/><Relationship Id="rId139"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1.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fntdata"/><Relationship Id="rId135" Type="http://schemas.openxmlformats.org/officeDocument/2006/relationships/font" Target="fonts/font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2.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255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703085" y="229422"/>
            <a:ext cx="5908167" cy="43616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cxnSp>
        <p:nvCxnSpPr>
          <p:cNvPr id="5" name="Straight Connector 4"/>
          <p:cNvCxnSpPr/>
          <p:nvPr/>
        </p:nvCxnSpPr>
        <p:spPr>
          <a:xfrm>
            <a:off x="737986" y="51367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37986" y="54415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37986" y="57463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37986" y="60511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37986" y="63559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7986" y="66607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37986" y="69655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37986" y="72703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37986" y="75751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37986" y="78799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7986" y="8184726"/>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1786" y="4828949"/>
            <a:ext cx="1295400" cy="307777"/>
          </a:xfrm>
          <a:prstGeom prst="rect">
            <a:avLst/>
          </a:prstGeom>
          <a:noFill/>
        </p:spPr>
        <p:txBody>
          <a:bodyPr wrap="square" rtlCol="0">
            <a:spAutoFit/>
          </a:bodyPr>
          <a:lstStyle/>
          <a:p>
            <a:r>
              <a:rPr lang="en-US" sz="1400" b="1" dirty="0" smtClean="0">
                <a:solidFill>
                  <a:schemeClr val="bg1">
                    <a:lumMod val="75000"/>
                  </a:schemeClr>
                </a:solidFill>
              </a:rPr>
              <a:t>NOTES:</a:t>
            </a:r>
            <a:endParaRPr lang="en-US" sz="1400" b="1" dirty="0">
              <a:solidFill>
                <a:schemeClr val="bg1">
                  <a:lumMod val="75000"/>
                </a:schemeClr>
              </a:solidFill>
            </a:endParaRPr>
          </a:p>
        </p:txBody>
      </p:sp>
      <p:sp>
        <p:nvSpPr>
          <p:cNvPr id="17" name="TextBox 16"/>
          <p:cNvSpPr txBox="1">
            <a:spLocks noChangeArrowheads="1"/>
          </p:cNvSpPr>
          <p:nvPr/>
        </p:nvSpPr>
        <p:spPr bwMode="auto">
          <a:xfrm>
            <a:off x="423335" y="8886703"/>
            <a:ext cx="6470227" cy="234295"/>
          </a:xfrm>
          <a:prstGeom prst="rect">
            <a:avLst/>
          </a:prstGeom>
          <a:noFill/>
          <a:ln w="9525">
            <a:noFill/>
            <a:miter lim="800000"/>
            <a:headEnd/>
            <a:tailEnd/>
          </a:ln>
        </p:spPr>
        <p:txBody>
          <a:bodyPr wrap="square" lIns="96661" tIns="48331" rIns="96661" bIns="48331">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smtClean="0">
                <a:latin typeface="+mj-lt"/>
                <a:cs typeface="Arial" charset="0"/>
                <a:sym typeface="Helvetica Neue Light" charset="0"/>
              </a:rPr>
              <a:t>Intro</a:t>
            </a:r>
            <a:r>
              <a:rPr lang="en-US" sz="900" baseline="0" dirty="0" smtClean="0">
                <a:latin typeface="+mj-lt"/>
                <a:cs typeface="Arial" charset="0"/>
                <a:sym typeface="Helvetica Neue Light" charset="0"/>
              </a:rPr>
              <a:t> to Kubernetes </a:t>
            </a:r>
            <a:r>
              <a:rPr lang="en-US" sz="900" dirty="0" smtClean="0">
                <a:latin typeface="+mj-lt"/>
                <a:cs typeface="Arial" charset="0"/>
                <a:sym typeface="Helvetica Neue Light" charset="0"/>
              </a:rPr>
              <a:t>© </a:t>
            </a:r>
            <a:r>
              <a:rPr lang="en-US" sz="900" dirty="0" smtClean="0">
                <a:latin typeface="+mj-lt"/>
                <a:cs typeface="Helvetica Neue" charset="0"/>
              </a:rPr>
              <a:t>2018 ASPE, Inc.</a:t>
            </a:r>
            <a:r>
              <a:rPr lang="en-US" sz="900" baseline="0" dirty="0" smtClean="0">
                <a:latin typeface="+mj-lt"/>
                <a:cs typeface="Helvetica Neue" charset="0"/>
              </a:rPr>
              <a:t>   </a:t>
            </a:r>
            <a:r>
              <a:rPr lang="en-US" sz="900" dirty="0" smtClean="0">
                <a:latin typeface="+mj-lt"/>
                <a:cs typeface="Helvetica Neue" charset="0"/>
              </a:rPr>
              <a:t>|   Licensed for Classroom Distribution Only  | All Other Rights Reserved</a:t>
            </a:r>
          </a:p>
        </p:txBody>
      </p:sp>
    </p:spTree>
    <p:extLst>
      <p:ext uri="{BB962C8B-B14F-4D97-AF65-F5344CB8AC3E}">
        <p14:creationId xmlns:p14="http://schemas.microsoft.com/office/powerpoint/2010/main" val="19627382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ithub.com/blog/517-unicorn" TargetMode="External"/><Relationship Id="rId7" Type="http://schemas.openxmlformats.org/officeDocument/2006/relationships/hyperlink" Target="https://githubengineering.com/githubs-metal-cloud/"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github.com/blog/470-deployment-script-spring-cleaning" TargetMode="External"/><Relationship Id="rId5" Type="http://schemas.openxmlformats.org/officeDocument/2006/relationships/hyperlink" Target="https://githubengineering.com/deploying-branches-to-github-com/" TargetMode="External"/><Relationship Id="rId4" Type="http://schemas.openxmlformats.org/officeDocument/2006/relationships/hyperlink" Target="http://godrb.com/"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github.com/hashicorp/terraform"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github.com/bhuga/hubot-chatops-rpc" TargetMode="External"/><Relationship Id="rId4" Type="http://schemas.openxmlformats.org/officeDocument/2006/relationships/hyperlink" Target="https://github.com/kubernetes/kops"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jvns.ca/blog/2016/12/22/container-networking/" TargetMode="External"/><Relationship Id="rId7" Type="http://schemas.openxmlformats.org/officeDocument/2006/relationships/hyperlink" Target="https://githubengineering.com/introducing-glb/"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github.com/kelseyhightower/kubernetes-the-hard-way" TargetMode="External"/><Relationship Id="rId5" Type="http://schemas.openxmlformats.org/officeDocument/2006/relationships/hyperlink" Target="https://github.com/kelseyhightower" TargetMode="External"/><Relationship Id="rId4" Type="http://schemas.openxmlformats.org/officeDocument/2006/relationships/hyperlink" Target="https://www.projectcalico.org/"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p:cSld>
    <p:spTree>
      <p:nvGrpSpPr>
        <p:cNvPr id="1" name="Shape 97"/>
        <p:cNvGrpSpPr/>
        <p:nvPr/>
      </p:nvGrpSpPr>
      <p:grpSpPr>
        <a:xfrm>
          <a:off x="0" y="0"/>
          <a:ext cx="0" cy="0"/>
          <a:chOff x="0" y="0"/>
          <a:chExt cx="0" cy="0"/>
        </a:xfrm>
      </p:grpSpPr>
      <p:sp>
        <p:nvSpPr>
          <p:cNvPr id="20" name="Slide Image Placeholder 19"/>
          <p:cNvSpPr>
            <a:spLocks noGrp="1" noRot="1" noChangeAspect="1"/>
          </p:cNvSpPr>
          <p:nvPr>
            <p:ph type="sldImg"/>
          </p:nvPr>
        </p:nvSpPr>
        <p:spPr>
          <a:xfrm>
            <a:off x="750888" y="230188"/>
            <a:ext cx="5813425" cy="4360862"/>
          </a:xfrm>
        </p:spPr>
      </p:sp>
      <p:sp>
        <p:nvSpPr>
          <p:cNvPr id="21" name="Notes Placeholder 20"/>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p:cSld>
    <p:spTree>
      <p:nvGrpSpPr>
        <p:cNvPr id="1" name="Shape 179"/>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81"/>
          <p:cNvSpPr txBox="1">
            <a:spLocks/>
          </p:cNvSpPr>
          <p:nvPr/>
        </p:nvSpPr>
        <p:spPr>
          <a:xfrm>
            <a:off x="695895" y="4762750"/>
            <a:ext cx="5966162" cy="498015"/>
          </a:xfrm>
          <a:prstGeom prst="rect">
            <a:avLst/>
          </a:prstGeom>
          <a:solidFill>
            <a:schemeClr val="bg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https://www.bloomberg.com/features/2017-kubernetes/</a:t>
            </a:r>
            <a:endParaRPr lang="en-US" smtClean="0"/>
          </a:p>
          <a:p>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p:cSld>
    <p:spTree>
      <p:nvGrpSpPr>
        <p:cNvPr id="1" name="Shape 89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893"/>
          <p:cNvSpPr txBox="1">
            <a:spLocks/>
          </p:cNvSpPr>
          <p:nvPr/>
        </p:nvSpPr>
        <p:spPr>
          <a:xfrm>
            <a:off x="657014" y="4773881"/>
            <a:ext cx="6001200" cy="3809125"/>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https://github.com/gravitational/workshop/blob/master/k8s101.md</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Git clone https://github.com/gravitational/workshop.git</a:t>
            </a:r>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Sections:</a:t>
            </a:r>
            <a:endParaRPr lang="en-US" smtClean="0"/>
          </a:p>
          <a:p>
            <a:pPr marL="179524" indent="-179524">
              <a:buClr>
                <a:schemeClr val="dk1"/>
              </a:buClr>
              <a:buSzPts val="1100"/>
              <a:buFont typeface="Arial"/>
              <a:buChar char="•"/>
            </a:pPr>
            <a:r>
              <a:rPr lang="en-US" sz="1200" smtClean="0">
                <a:solidFill>
                  <a:schemeClr val="dk1"/>
                </a:solidFill>
                <a:latin typeface="Calibri"/>
                <a:ea typeface="Calibri"/>
                <a:cs typeface="Calibri"/>
                <a:sym typeface="Calibri"/>
              </a:rPr>
              <a:t>Deployments and Replicasets</a:t>
            </a:r>
          </a:p>
          <a:p>
            <a:pPr marL="179524" indent="-179524">
              <a:buClr>
                <a:schemeClr val="dk1"/>
              </a:buClr>
              <a:buSzPts val="1100"/>
              <a:buFont typeface="Arial"/>
              <a:buChar char="•"/>
            </a:pPr>
            <a:r>
              <a:rPr lang="en-US" sz="1200" smtClean="0">
                <a:solidFill>
                  <a:schemeClr val="dk1"/>
                </a:solidFill>
                <a:latin typeface="Calibri"/>
                <a:ea typeface="Calibri"/>
                <a:cs typeface="Calibri"/>
                <a:sym typeface="Calibri"/>
              </a:rPr>
              <a:t>Services</a:t>
            </a:r>
            <a:endParaRPr lang="en-US" smtClean="0"/>
          </a:p>
          <a:p>
            <a:pPr marL="179524" indent="-179524">
              <a:buClr>
                <a:schemeClr val="dk1"/>
              </a:buClr>
              <a:buSzPts val="1100"/>
              <a:buFont typeface="Arial"/>
              <a:buChar char="•"/>
            </a:pPr>
            <a:r>
              <a:rPr lang="en-US" sz="1200" smtClean="0">
                <a:solidFill>
                  <a:schemeClr val="dk1"/>
                </a:solidFill>
                <a:latin typeface="Calibri"/>
                <a:ea typeface="Calibri"/>
                <a:cs typeface="Calibri"/>
                <a:sym typeface="Calibri"/>
              </a:rPr>
              <a:t>Back to Deployments</a:t>
            </a:r>
            <a:endParaRPr lang="en-US" smtClean="0"/>
          </a:p>
          <a:p>
            <a:pPr marL="179524" indent="-179524">
              <a:buClr>
                <a:schemeClr val="dk1"/>
              </a:buClr>
              <a:buSzPts val="1100"/>
              <a:buFont typeface="Arial"/>
              <a:buChar char="•"/>
            </a:pPr>
            <a:r>
              <a:rPr lang="en-US" sz="1200" smtClean="0">
                <a:solidFill>
                  <a:schemeClr val="dk1"/>
                </a:solidFill>
                <a:latin typeface="Calibri"/>
                <a:ea typeface="Calibri"/>
                <a:cs typeface="Calibri"/>
                <a:sym typeface="Calibri"/>
              </a:rPr>
              <a:t>Configuration management basics</a:t>
            </a:r>
            <a:endParaRPr lang="en-US" smtClean="0"/>
          </a:p>
          <a:p>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p:cSld>
    <p:spTree>
      <p:nvGrpSpPr>
        <p:cNvPr id="1" name="Shape 90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04"/>
          <p:cNvSpPr txBox="1">
            <a:spLocks/>
          </p:cNvSpPr>
          <p:nvPr/>
        </p:nvSpPr>
        <p:spPr>
          <a:xfrm>
            <a:off x="123463" y="4710502"/>
            <a:ext cx="6975676" cy="4807573"/>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smtClean="0">
                <a:solidFill>
                  <a:schemeClr val="dk1"/>
                </a:solidFill>
                <a:latin typeface="Calibri"/>
                <a:ea typeface="Calibri"/>
                <a:cs typeface="Calibri"/>
                <a:sym typeface="Calibri"/>
              </a:rPr>
              <a:t>Create a </a:t>
            </a:r>
            <a:r>
              <a:rPr lang="en-US" sz="1000" dirty="0" err="1" smtClean="0">
                <a:solidFill>
                  <a:schemeClr val="dk1"/>
                </a:solidFill>
                <a:latin typeface="Calibri"/>
                <a:ea typeface="Calibri"/>
                <a:cs typeface="Calibri"/>
                <a:sym typeface="Calibri"/>
              </a:rPr>
              <a:t>loging</a:t>
            </a:r>
            <a:r>
              <a:rPr lang="en-US" sz="1000" dirty="0" smtClean="0">
                <a:solidFill>
                  <a:schemeClr val="dk1"/>
                </a:solidFill>
                <a:latin typeface="Calibri"/>
                <a:ea typeface="Calibri"/>
                <a:cs typeface="Calibri"/>
                <a:sym typeface="Calibri"/>
              </a:rPr>
              <a:t> pod</a:t>
            </a:r>
            <a:endParaRPr lang="en-US" dirty="0" smtClean="0"/>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1. </a:t>
            </a:r>
            <a:r>
              <a:rPr lang="en-US" sz="1000" dirty="0" err="1" smtClean="0">
                <a:solidFill>
                  <a:schemeClr val="dk1"/>
                </a:solidFill>
                <a:latin typeface="Calibri"/>
                <a:ea typeface="Calibri"/>
                <a:cs typeface="Calibri"/>
                <a:sym typeface="Calibri"/>
              </a:rPr>
              <a:t>kubectl</a:t>
            </a:r>
            <a:r>
              <a:rPr lang="en-US" sz="1000" dirty="0" smtClean="0">
                <a:solidFill>
                  <a:schemeClr val="dk1"/>
                </a:solidFill>
                <a:latin typeface="Calibri"/>
                <a:ea typeface="Calibri"/>
                <a:cs typeface="Calibri"/>
                <a:sym typeface="Calibri"/>
              </a:rPr>
              <a:t> create -f https://raw.githubusercontent.com/mhausenblas/kbe/master/specs/logging/pod.yaml</a:t>
            </a:r>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Grab the last few lines of logs</a:t>
            </a:r>
            <a:endParaRPr lang="en-US" dirty="0" smtClean="0"/>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2. </a:t>
            </a:r>
            <a:r>
              <a:rPr lang="en-US" sz="1000" dirty="0" err="1" smtClean="0">
                <a:solidFill>
                  <a:schemeClr val="dk1"/>
                </a:solidFill>
                <a:latin typeface="Calibri"/>
                <a:ea typeface="Calibri"/>
                <a:cs typeface="Calibri"/>
                <a:sym typeface="Calibri"/>
              </a:rPr>
              <a:t>kubectl</a:t>
            </a:r>
            <a:r>
              <a:rPr lang="en-US" sz="1000" dirty="0" smtClean="0">
                <a:solidFill>
                  <a:schemeClr val="dk1"/>
                </a:solidFill>
                <a:latin typeface="Calibri"/>
                <a:ea typeface="Calibri"/>
                <a:cs typeface="Calibri"/>
                <a:sym typeface="Calibri"/>
              </a:rPr>
              <a:t> logs --tail=5 </a:t>
            </a:r>
            <a:r>
              <a:rPr lang="en-US" sz="1000" dirty="0" err="1" smtClean="0">
                <a:solidFill>
                  <a:schemeClr val="dk1"/>
                </a:solidFill>
                <a:latin typeface="Calibri"/>
                <a:ea typeface="Calibri"/>
                <a:cs typeface="Calibri"/>
                <a:sym typeface="Calibri"/>
              </a:rPr>
              <a:t>logme</a:t>
            </a:r>
            <a:r>
              <a:rPr lang="en-US" sz="1000" dirty="0" smtClean="0">
                <a:solidFill>
                  <a:schemeClr val="dk1"/>
                </a:solidFill>
                <a:latin typeface="Calibri"/>
                <a:ea typeface="Calibri"/>
                <a:cs typeface="Calibri"/>
                <a:sym typeface="Calibri"/>
              </a:rPr>
              <a:t> -c gen</a:t>
            </a:r>
            <a:endParaRPr lang="en-US" dirty="0" smtClean="0"/>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Grab a stream of the logs</a:t>
            </a:r>
            <a:endParaRPr lang="en-US" dirty="0" smtClean="0"/>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3. </a:t>
            </a:r>
            <a:r>
              <a:rPr lang="en-US" sz="1000" dirty="0" err="1" smtClean="0">
                <a:solidFill>
                  <a:schemeClr val="dk1"/>
                </a:solidFill>
                <a:latin typeface="Calibri"/>
                <a:ea typeface="Calibri"/>
                <a:cs typeface="Calibri"/>
                <a:sym typeface="Calibri"/>
              </a:rPr>
              <a:t>kubectl</a:t>
            </a:r>
            <a:r>
              <a:rPr lang="en-US" sz="1000" dirty="0" smtClean="0">
                <a:solidFill>
                  <a:schemeClr val="dk1"/>
                </a:solidFill>
                <a:latin typeface="Calibri"/>
                <a:ea typeface="Calibri"/>
                <a:cs typeface="Calibri"/>
                <a:sym typeface="Calibri"/>
              </a:rPr>
              <a:t> logs -f --since=10s </a:t>
            </a:r>
            <a:r>
              <a:rPr lang="en-US" sz="1000" dirty="0" err="1" smtClean="0">
                <a:solidFill>
                  <a:schemeClr val="dk1"/>
                </a:solidFill>
                <a:latin typeface="Calibri"/>
                <a:ea typeface="Calibri"/>
                <a:cs typeface="Calibri"/>
                <a:sym typeface="Calibri"/>
              </a:rPr>
              <a:t>logme</a:t>
            </a:r>
            <a:r>
              <a:rPr lang="en-US" sz="1000" dirty="0" smtClean="0">
                <a:solidFill>
                  <a:schemeClr val="dk1"/>
                </a:solidFill>
                <a:latin typeface="Calibri"/>
                <a:ea typeface="Calibri"/>
                <a:cs typeface="Calibri"/>
                <a:sym typeface="Calibri"/>
              </a:rPr>
              <a:t> -c gen</a:t>
            </a:r>
            <a:endParaRPr lang="en-US" dirty="0" smtClean="0"/>
          </a:p>
          <a:p>
            <a:pPr marL="239367" indent="-175867">
              <a:buClr>
                <a:schemeClr val="dk1"/>
              </a:buClr>
              <a:buSzPts val="1000"/>
              <a:buFont typeface="Calibri"/>
              <a:buNone/>
            </a:pPr>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Clean up</a:t>
            </a:r>
            <a:endParaRPr lang="en-US" dirty="0" smtClean="0"/>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4. </a:t>
            </a:r>
            <a:r>
              <a:rPr lang="en-US" sz="1000" dirty="0" err="1" smtClean="0">
                <a:solidFill>
                  <a:schemeClr val="dk1"/>
                </a:solidFill>
                <a:latin typeface="Calibri"/>
                <a:ea typeface="Calibri"/>
                <a:cs typeface="Calibri"/>
                <a:sym typeface="Calibri"/>
              </a:rPr>
              <a:t>kubectl</a:t>
            </a:r>
            <a:r>
              <a:rPr lang="en-US" sz="1000" dirty="0" smtClean="0">
                <a:solidFill>
                  <a:schemeClr val="dk1"/>
                </a:solidFill>
                <a:latin typeface="Calibri"/>
                <a:ea typeface="Calibri"/>
                <a:cs typeface="Calibri"/>
                <a:sym typeface="Calibri"/>
              </a:rPr>
              <a:t> delete -f https://raw.githubusercontent.com/mhausenblas/kbe/master/specs/logging/pod.yaml</a:t>
            </a:r>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Now launch a container that performs an action and then exits. Give it a minute or so to close out</a:t>
            </a:r>
            <a:endParaRPr lang="en-US" dirty="0" smtClean="0"/>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5. </a:t>
            </a:r>
            <a:r>
              <a:rPr lang="en-US" sz="1000" dirty="0" err="1" smtClean="0">
                <a:solidFill>
                  <a:schemeClr val="dk1"/>
                </a:solidFill>
                <a:latin typeface="Calibri"/>
                <a:ea typeface="Calibri"/>
                <a:cs typeface="Calibri"/>
                <a:sym typeface="Calibri"/>
              </a:rPr>
              <a:t>kubectl</a:t>
            </a:r>
            <a:r>
              <a:rPr lang="en-US" sz="1000" dirty="0" smtClean="0">
                <a:solidFill>
                  <a:schemeClr val="dk1"/>
                </a:solidFill>
                <a:latin typeface="Calibri"/>
                <a:ea typeface="Calibri"/>
                <a:cs typeface="Calibri"/>
                <a:sym typeface="Calibri"/>
              </a:rPr>
              <a:t> create -f https://raw.githubusercontent.com/mhausenblas/kbe/master/specs/logging/oneshotpod.yaml</a:t>
            </a:r>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Now output the logs of this container</a:t>
            </a:r>
            <a:endParaRPr lang="en-US" dirty="0" smtClean="0"/>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6. </a:t>
            </a:r>
            <a:r>
              <a:rPr lang="en-US" sz="1000" dirty="0" err="1" smtClean="0">
                <a:solidFill>
                  <a:schemeClr val="dk1"/>
                </a:solidFill>
                <a:latin typeface="Calibri"/>
                <a:ea typeface="Calibri"/>
                <a:cs typeface="Calibri"/>
                <a:sym typeface="Calibri"/>
              </a:rPr>
              <a:t>kubectl</a:t>
            </a:r>
            <a:r>
              <a:rPr lang="en-US" sz="1000" dirty="0" smtClean="0">
                <a:solidFill>
                  <a:schemeClr val="dk1"/>
                </a:solidFill>
                <a:latin typeface="Calibri"/>
                <a:ea typeface="Calibri"/>
                <a:cs typeface="Calibri"/>
                <a:sym typeface="Calibri"/>
              </a:rPr>
              <a:t> logs -p </a:t>
            </a:r>
            <a:r>
              <a:rPr lang="en-US" sz="1000" dirty="0" err="1" smtClean="0">
                <a:solidFill>
                  <a:schemeClr val="dk1"/>
                </a:solidFill>
                <a:latin typeface="Calibri"/>
                <a:ea typeface="Calibri"/>
                <a:cs typeface="Calibri"/>
                <a:sym typeface="Calibri"/>
              </a:rPr>
              <a:t>oneshot</a:t>
            </a:r>
            <a:r>
              <a:rPr lang="en-US" sz="1000" dirty="0" smtClean="0">
                <a:solidFill>
                  <a:schemeClr val="dk1"/>
                </a:solidFill>
                <a:latin typeface="Calibri"/>
                <a:ea typeface="Calibri"/>
                <a:cs typeface="Calibri"/>
                <a:sym typeface="Calibri"/>
              </a:rPr>
              <a:t> -c gen</a:t>
            </a:r>
            <a:endParaRPr lang="en-US" dirty="0" smtClean="0"/>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Clean up</a:t>
            </a:r>
            <a:endParaRPr lang="en-US" dirty="0" smtClean="0"/>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7. </a:t>
            </a:r>
            <a:r>
              <a:rPr lang="en-US" sz="1000" dirty="0" err="1" smtClean="0">
                <a:solidFill>
                  <a:schemeClr val="dk1"/>
                </a:solidFill>
                <a:latin typeface="Calibri"/>
                <a:ea typeface="Calibri"/>
                <a:cs typeface="Calibri"/>
                <a:sym typeface="Calibri"/>
              </a:rPr>
              <a:t>kubectl</a:t>
            </a:r>
            <a:r>
              <a:rPr lang="en-US" sz="1000" dirty="0" smtClean="0">
                <a:solidFill>
                  <a:schemeClr val="dk1"/>
                </a:solidFill>
                <a:latin typeface="Calibri"/>
                <a:ea typeface="Calibri"/>
                <a:cs typeface="Calibri"/>
                <a:sym typeface="Calibri"/>
              </a:rPr>
              <a:t> delete -f https://raw.githubusercontent.com/mhausenblas/kbe/master/specs/logging/oneshotpod.yaml</a:t>
            </a:r>
          </a:p>
          <a:p>
            <a:endParaRPr lang="en-US" sz="1000" dirty="0" smtClean="0">
              <a:solidFill>
                <a:schemeClr val="dk1"/>
              </a:solidFill>
              <a:latin typeface="Calibri"/>
              <a:ea typeface="Calibri"/>
              <a:cs typeface="Calibri"/>
              <a:sym typeface="Calibri"/>
            </a:endParaRPr>
          </a:p>
          <a:p>
            <a:r>
              <a:rPr lang="en-US" sz="1000" dirty="0" smtClean="0">
                <a:solidFill>
                  <a:schemeClr val="dk1"/>
                </a:solidFill>
                <a:latin typeface="Calibri"/>
                <a:ea typeface="Calibri"/>
                <a:cs typeface="Calibri"/>
                <a:sym typeface="Calibri"/>
              </a:rPr>
              <a:t>http://kubernetesbyexample.com/logging/</a:t>
            </a:r>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p:cSld>
    <p:spTree>
      <p:nvGrpSpPr>
        <p:cNvPr id="1" name="Shape 910"/>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12"/>
          <p:cNvSpPr txBox="1">
            <a:spLocks/>
          </p:cNvSpPr>
          <p:nvPr/>
        </p:nvSpPr>
        <p:spPr>
          <a:xfrm>
            <a:off x="657014" y="4726380"/>
            <a:ext cx="6001200" cy="1995054"/>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https://github.com/gravitational/workshop/blob/master/k8s101.md</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Git clone https://github.com/gravitational/workshop.git</a:t>
            </a:r>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Sections:</a:t>
            </a:r>
            <a:endParaRPr lang="en-US" smtClean="0"/>
          </a:p>
          <a:p>
            <a:pPr marL="179524" indent="-179524">
              <a:buClr>
                <a:schemeClr val="dk1"/>
              </a:buClr>
              <a:buSzPts val="1100"/>
              <a:buFont typeface="Arial"/>
              <a:buChar char="•"/>
            </a:pPr>
            <a:r>
              <a:rPr lang="en-US" sz="1200" smtClean="0">
                <a:solidFill>
                  <a:schemeClr val="dk1"/>
                </a:solidFill>
                <a:latin typeface="Calibri"/>
                <a:ea typeface="Calibri"/>
                <a:cs typeface="Calibri"/>
                <a:sym typeface="Calibri"/>
              </a:rPr>
              <a:t>Deployments and Replicasets</a:t>
            </a:r>
          </a:p>
          <a:p>
            <a:pPr marL="179524" indent="-179524">
              <a:buClr>
                <a:schemeClr val="dk1"/>
              </a:buClr>
              <a:buSzPts val="1100"/>
              <a:buFont typeface="Arial"/>
              <a:buChar char="•"/>
            </a:pPr>
            <a:r>
              <a:rPr lang="en-US" sz="1200" smtClean="0">
                <a:solidFill>
                  <a:schemeClr val="dk1"/>
                </a:solidFill>
                <a:latin typeface="Calibri"/>
                <a:ea typeface="Calibri"/>
                <a:cs typeface="Calibri"/>
                <a:sym typeface="Calibri"/>
              </a:rPr>
              <a:t>Services</a:t>
            </a:r>
            <a:endParaRPr lang="en-US" smtClean="0"/>
          </a:p>
          <a:p>
            <a:pPr marL="179524" indent="-179524">
              <a:buClr>
                <a:schemeClr val="dk1"/>
              </a:buClr>
              <a:buSzPts val="1100"/>
              <a:buFont typeface="Arial"/>
              <a:buChar char="•"/>
            </a:pPr>
            <a:r>
              <a:rPr lang="en-US" sz="1200" smtClean="0">
                <a:solidFill>
                  <a:schemeClr val="dk1"/>
                </a:solidFill>
                <a:latin typeface="Calibri"/>
                <a:ea typeface="Calibri"/>
                <a:cs typeface="Calibri"/>
                <a:sym typeface="Calibri"/>
              </a:rPr>
              <a:t>Back to Deployments</a:t>
            </a:r>
            <a:endParaRPr lang="en-US" smtClean="0"/>
          </a:p>
          <a:p>
            <a:pPr marL="179524" indent="-179524">
              <a:buClr>
                <a:schemeClr val="dk1"/>
              </a:buClr>
              <a:buSzPts val="1100"/>
              <a:buFont typeface="Arial"/>
              <a:buChar char="•"/>
            </a:pPr>
            <a:r>
              <a:rPr lang="en-US" sz="1200" smtClean="0">
                <a:solidFill>
                  <a:schemeClr val="dk1"/>
                </a:solidFill>
                <a:latin typeface="Calibri"/>
                <a:ea typeface="Calibri"/>
                <a:cs typeface="Calibri"/>
                <a:sym typeface="Calibri"/>
              </a:rPr>
              <a:t>Configuration management basics</a:t>
            </a:r>
            <a:endParaRPr lang="en-US" smtClean="0"/>
          </a:p>
          <a:p>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p:cSld>
    <p:spTree>
      <p:nvGrpSpPr>
        <p:cNvPr id="1" name="Shape 921"/>
        <p:cNvGrpSpPr/>
        <p:nvPr/>
      </p:nvGrpSpPr>
      <p:grpSpPr>
        <a:xfrm>
          <a:off x="0" y="0"/>
          <a:ext cx="0" cy="0"/>
          <a:chOff x="0" y="0"/>
          <a:chExt cx="0" cy="0"/>
        </a:xfrm>
      </p:grpSpPr>
      <p:sp>
        <p:nvSpPr>
          <p:cNvPr id="922" name="Shape 922"/>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Shape 923"/>
          <p:cNvSpPr txBox="1">
            <a:spLocks noGrp="1"/>
          </p:cNvSpPr>
          <p:nvPr>
            <p:ph type="body" idx="1"/>
          </p:nvPr>
        </p:nvSpPr>
        <p:spPr>
          <a:xfrm>
            <a:off x="700276" y="4782072"/>
            <a:ext cx="5982300" cy="526196"/>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https://kubernetes.io/docs/concepts/workloads/controllers/statefulset/</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p:cSld>
    <p:spTree>
      <p:nvGrpSpPr>
        <p:cNvPr id="1" name="Shape 929"/>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31"/>
          <p:cNvSpPr txBox="1">
            <a:spLocks/>
          </p:cNvSpPr>
          <p:nvPr/>
        </p:nvSpPr>
        <p:spPr>
          <a:xfrm>
            <a:off x="700276" y="4722700"/>
            <a:ext cx="5982208" cy="549947"/>
          </a:xfrm>
          <a:prstGeom prst="rect">
            <a:avLst/>
          </a:prstGeom>
          <a:solidFill>
            <a:schemeClr val="bg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https://kubernetes.io/docs/concepts/workloads/controllers/statefulset/</a:t>
            </a:r>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p:cSld>
    <p:spTree>
      <p:nvGrpSpPr>
        <p:cNvPr id="1" name="Shape 93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39"/>
          <p:cNvSpPr txBox="1">
            <a:spLocks/>
          </p:cNvSpPr>
          <p:nvPr/>
        </p:nvSpPr>
        <p:spPr>
          <a:xfrm>
            <a:off x="700276" y="4698951"/>
            <a:ext cx="5982300" cy="585573"/>
          </a:xfrm>
          <a:prstGeom prst="rect">
            <a:avLst/>
          </a:prstGeom>
          <a:solidFill>
            <a:schemeClr val="bg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https://kubernetes.io/docs/concepts/workloads/controllers/statefulset/</a:t>
            </a:r>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p:cSld>
    <p:spTree>
      <p:nvGrpSpPr>
        <p:cNvPr id="1" name="Shape 94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p:cSld>
    <p:spTree>
      <p:nvGrpSpPr>
        <p:cNvPr id="1" name="Shape 95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59"/>
          <p:cNvSpPr txBox="1">
            <a:spLocks/>
          </p:cNvSpPr>
          <p:nvPr/>
        </p:nvSpPr>
        <p:spPr>
          <a:xfrm>
            <a:off x="657013" y="4722858"/>
            <a:ext cx="6133468" cy="4492394"/>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Get default namespaces</a:t>
            </a:r>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1. kubectl get ns</a:t>
            </a:r>
            <a:endParaRPr lang="en-US" smtClean="0"/>
          </a:p>
          <a:p>
            <a:pPr marL="239367" indent="-163167">
              <a:buClr>
                <a:schemeClr val="dk1"/>
              </a:buClr>
              <a:buSzPts val="1200"/>
              <a:buFont typeface="Calibri"/>
              <a:buNone/>
            </a:pPr>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Create a ‘test’ namespace</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2. kubectl create -f https://raw.githubusercontent.com/mhausenblas/kbe/master/specs/ns/ns.yaml</a:t>
            </a:r>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Recheck namespaces and observe</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3. kubectl get ns</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Now create a pod in this new namespace</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4. kubectl create --namespace=test -f https://raw.githubusercontent.com/mhausenblas/kbe/master/specs/ns/pod.yaml</a:t>
            </a:r>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Check pods in this new namespace</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5. kubectl get pods --namespace=test</a:t>
            </a:r>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p:cSld>
    <p:spTree>
      <p:nvGrpSpPr>
        <p:cNvPr id="1" name="Shape 96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66"/>
          <p:cNvSpPr txBox="1">
            <a:spLocks/>
          </p:cNvSpPr>
          <p:nvPr/>
        </p:nvSpPr>
        <p:spPr>
          <a:xfrm>
            <a:off x="657013" y="4746682"/>
            <a:ext cx="6072971" cy="1072232"/>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smtClean="0">
                <a:solidFill>
                  <a:schemeClr val="dk1"/>
                </a:solidFill>
                <a:latin typeface="Calibri"/>
                <a:ea typeface="Calibri"/>
                <a:cs typeface="Calibri"/>
                <a:sym typeface="Calibri"/>
              </a:rPr>
              <a:t>Additional Info:</a:t>
            </a:r>
            <a:endParaRPr lang="en-US" dirty="0" smtClean="0"/>
          </a:p>
          <a:p>
            <a:r>
              <a:rPr lang="en-US" sz="1200" dirty="0" smtClean="0">
                <a:solidFill>
                  <a:schemeClr val="dk1"/>
                </a:solidFill>
                <a:latin typeface="Calibri"/>
                <a:ea typeface="Calibri"/>
                <a:cs typeface="Calibri"/>
                <a:sym typeface="Calibri"/>
              </a:rPr>
              <a:t>https://developer.ibm.com/recipes/tutorials/use-kubernetes-secrets-to-make-your-app-portable-across-clouds/</a:t>
            </a:r>
            <a:endParaRPr lang="en-US" dirty="0" smtClean="0"/>
          </a:p>
          <a:p>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p:cSld>
    <p:spTree>
      <p:nvGrpSpPr>
        <p:cNvPr id="1" name="Shape 97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76"/>
          <p:cNvSpPr txBox="1">
            <a:spLocks/>
          </p:cNvSpPr>
          <p:nvPr/>
        </p:nvSpPr>
        <p:spPr>
          <a:xfrm>
            <a:off x="657013" y="4702629"/>
            <a:ext cx="6133468" cy="3868519"/>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smtClean="0">
                <a:solidFill>
                  <a:schemeClr val="dk1"/>
                </a:solidFill>
                <a:latin typeface="Calibri"/>
                <a:ea typeface="Calibri"/>
                <a:cs typeface="Calibri"/>
                <a:sym typeface="Calibri"/>
              </a:rPr>
              <a:t>http://kubernetesbyexample.com/secrets/</a:t>
            </a:r>
            <a:endParaRPr lang="en-US" dirty="0" smtClean="0"/>
          </a:p>
          <a:p>
            <a:endParaRPr lang="en-US" sz="1200" dirty="0" smtClean="0">
              <a:solidFill>
                <a:schemeClr val="dk1"/>
              </a:solidFill>
              <a:latin typeface="Calibri"/>
              <a:ea typeface="Calibri"/>
              <a:cs typeface="Calibri"/>
              <a:sym typeface="Calibri"/>
            </a:endParaRPr>
          </a:p>
          <a:p>
            <a:r>
              <a:rPr lang="en-US" sz="1300" b="1" dirty="0" smtClean="0">
                <a:solidFill>
                  <a:schemeClr val="dk1"/>
                </a:solidFill>
                <a:latin typeface="Calibri"/>
                <a:ea typeface="Calibri"/>
                <a:cs typeface="Calibri"/>
                <a:sym typeface="Calibri"/>
              </a:rPr>
              <a:t>1. echo</a:t>
            </a:r>
            <a:r>
              <a:rPr lang="en-US" sz="1300" dirty="0" smtClean="0">
                <a:solidFill>
                  <a:schemeClr val="dk1"/>
                </a:solidFill>
                <a:latin typeface="Calibri"/>
                <a:ea typeface="Calibri"/>
                <a:cs typeface="Calibri"/>
                <a:sym typeface="Calibri"/>
              </a:rPr>
              <a:t> -n "A19fh68B001j" &gt; ./apikey.txt</a:t>
            </a:r>
          </a:p>
          <a:p>
            <a:endParaRPr lang="en-US" sz="1200" dirty="0" smtClean="0">
              <a:solidFill>
                <a:schemeClr val="dk1"/>
              </a:solidFill>
              <a:latin typeface="Calibri"/>
              <a:ea typeface="Calibri"/>
              <a:cs typeface="Calibri"/>
              <a:sym typeface="Calibri"/>
            </a:endParaRPr>
          </a:p>
          <a:p>
            <a:r>
              <a:rPr lang="en-US" sz="1200" dirty="0" smtClean="0">
                <a:solidFill>
                  <a:schemeClr val="dk1"/>
                </a:solidFill>
                <a:latin typeface="Calibri"/>
                <a:ea typeface="Calibri"/>
                <a:cs typeface="Calibri"/>
                <a:sym typeface="Calibri"/>
              </a:rPr>
              <a:t>2. </a:t>
            </a:r>
            <a:r>
              <a:rPr lang="en-US" sz="1300" dirty="0" err="1" smtClean="0">
                <a:solidFill>
                  <a:schemeClr val="dk1"/>
                </a:solidFill>
                <a:latin typeface="Calibri"/>
                <a:ea typeface="Calibri"/>
                <a:cs typeface="Calibri"/>
                <a:sym typeface="Calibri"/>
              </a:rPr>
              <a:t>kubectl</a:t>
            </a:r>
            <a:r>
              <a:rPr lang="en-US" sz="1300" dirty="0" smtClean="0">
                <a:solidFill>
                  <a:schemeClr val="dk1"/>
                </a:solidFill>
                <a:latin typeface="Calibri"/>
                <a:ea typeface="Calibri"/>
                <a:cs typeface="Calibri"/>
                <a:sym typeface="Calibri"/>
              </a:rPr>
              <a:t> create secret generic </a:t>
            </a:r>
            <a:r>
              <a:rPr lang="en-US" sz="1300" dirty="0" err="1" smtClean="0">
                <a:solidFill>
                  <a:schemeClr val="dk1"/>
                </a:solidFill>
                <a:latin typeface="Calibri"/>
                <a:ea typeface="Calibri"/>
                <a:cs typeface="Calibri"/>
                <a:sym typeface="Calibri"/>
              </a:rPr>
              <a:t>apikey</a:t>
            </a:r>
            <a:r>
              <a:rPr lang="en-US" sz="1300" dirty="0" smtClean="0">
                <a:solidFill>
                  <a:schemeClr val="dk1"/>
                </a:solidFill>
                <a:latin typeface="Calibri"/>
                <a:ea typeface="Calibri"/>
                <a:cs typeface="Calibri"/>
                <a:sym typeface="Calibri"/>
              </a:rPr>
              <a:t> --from-file=./apikey.txt</a:t>
            </a:r>
          </a:p>
          <a:p>
            <a:endParaRPr lang="en-US" sz="1300" dirty="0" smtClean="0">
              <a:solidFill>
                <a:schemeClr val="dk1"/>
              </a:solidFill>
              <a:latin typeface="Calibri"/>
              <a:ea typeface="Calibri"/>
              <a:cs typeface="Calibri"/>
              <a:sym typeface="Calibri"/>
            </a:endParaRPr>
          </a:p>
          <a:p>
            <a:r>
              <a:rPr lang="en-US" sz="1300" dirty="0" smtClean="0">
                <a:solidFill>
                  <a:schemeClr val="dk1"/>
                </a:solidFill>
                <a:latin typeface="Calibri"/>
                <a:ea typeface="Calibri"/>
                <a:cs typeface="Calibri"/>
                <a:sym typeface="Calibri"/>
              </a:rPr>
              <a:t>3. </a:t>
            </a:r>
            <a:r>
              <a:rPr lang="en-US" sz="1300" dirty="0" err="1" smtClean="0">
                <a:solidFill>
                  <a:schemeClr val="dk1"/>
                </a:solidFill>
                <a:latin typeface="Calibri"/>
                <a:ea typeface="Calibri"/>
                <a:cs typeface="Calibri"/>
                <a:sym typeface="Calibri"/>
              </a:rPr>
              <a:t>kubectl</a:t>
            </a:r>
            <a:r>
              <a:rPr lang="en-US" sz="1300" dirty="0" smtClean="0">
                <a:solidFill>
                  <a:schemeClr val="dk1"/>
                </a:solidFill>
                <a:latin typeface="Calibri"/>
                <a:ea typeface="Calibri"/>
                <a:cs typeface="Calibri"/>
                <a:sym typeface="Calibri"/>
              </a:rPr>
              <a:t> describe secrets/</a:t>
            </a:r>
            <a:r>
              <a:rPr lang="en-US" sz="1300" dirty="0" err="1" smtClean="0">
                <a:solidFill>
                  <a:schemeClr val="dk1"/>
                </a:solidFill>
                <a:latin typeface="Calibri"/>
                <a:ea typeface="Calibri"/>
                <a:cs typeface="Calibri"/>
                <a:sym typeface="Calibri"/>
              </a:rPr>
              <a:t>apikey</a:t>
            </a:r>
            <a:endParaRPr lang="en-US" sz="1300" dirty="0" smtClean="0">
              <a:solidFill>
                <a:schemeClr val="dk1"/>
              </a:solidFill>
              <a:latin typeface="Calibri"/>
              <a:ea typeface="Calibri"/>
              <a:cs typeface="Calibri"/>
              <a:sym typeface="Calibri"/>
            </a:endParaRPr>
          </a:p>
          <a:p>
            <a:endParaRPr lang="en-US" sz="1300" dirty="0" smtClean="0">
              <a:solidFill>
                <a:schemeClr val="dk1"/>
              </a:solidFill>
              <a:latin typeface="Calibri"/>
              <a:ea typeface="Calibri"/>
              <a:cs typeface="Calibri"/>
              <a:sym typeface="Calibri"/>
            </a:endParaRPr>
          </a:p>
          <a:p>
            <a:r>
              <a:rPr lang="en-US" sz="1300" dirty="0" smtClean="0">
                <a:solidFill>
                  <a:schemeClr val="dk1"/>
                </a:solidFill>
                <a:latin typeface="Calibri"/>
                <a:ea typeface="Calibri"/>
                <a:cs typeface="Calibri"/>
                <a:sym typeface="Calibri"/>
              </a:rPr>
              <a:t>4. </a:t>
            </a:r>
            <a:r>
              <a:rPr lang="en-US" sz="1300" dirty="0" err="1" smtClean="0">
                <a:solidFill>
                  <a:schemeClr val="dk1"/>
                </a:solidFill>
                <a:latin typeface="Calibri"/>
                <a:ea typeface="Calibri"/>
                <a:cs typeface="Calibri"/>
                <a:sym typeface="Calibri"/>
              </a:rPr>
              <a:t>kubectl</a:t>
            </a:r>
            <a:r>
              <a:rPr lang="en-US" sz="1300" dirty="0" smtClean="0">
                <a:solidFill>
                  <a:schemeClr val="dk1"/>
                </a:solidFill>
                <a:latin typeface="Calibri"/>
                <a:ea typeface="Calibri"/>
                <a:cs typeface="Calibri"/>
                <a:sym typeface="Calibri"/>
              </a:rPr>
              <a:t> create -f https://raw.githubusercontent.com/mhausenblas/kbe/master/specs/secrets/pod.yaml</a:t>
            </a:r>
          </a:p>
          <a:p>
            <a:endParaRPr lang="en-US" sz="1300" dirty="0" smtClean="0">
              <a:solidFill>
                <a:schemeClr val="dk1"/>
              </a:solidFill>
              <a:latin typeface="Calibri"/>
              <a:ea typeface="Calibri"/>
              <a:cs typeface="Calibri"/>
              <a:sym typeface="Calibri"/>
            </a:endParaRPr>
          </a:p>
          <a:p>
            <a:r>
              <a:rPr lang="en-US" sz="1300" dirty="0" smtClean="0">
                <a:solidFill>
                  <a:schemeClr val="dk1"/>
                </a:solidFill>
                <a:latin typeface="Calibri"/>
                <a:ea typeface="Calibri"/>
                <a:cs typeface="Calibri"/>
                <a:sym typeface="Calibri"/>
              </a:rPr>
              <a:t>5. </a:t>
            </a:r>
            <a:r>
              <a:rPr lang="en-US" sz="1300" dirty="0" err="1" smtClean="0">
                <a:solidFill>
                  <a:schemeClr val="dk1"/>
                </a:solidFill>
                <a:latin typeface="Calibri"/>
                <a:ea typeface="Calibri"/>
                <a:cs typeface="Calibri"/>
                <a:sym typeface="Calibri"/>
              </a:rPr>
              <a:t>kubectl</a:t>
            </a:r>
            <a:r>
              <a:rPr lang="en-US" sz="1300" dirty="0" smtClean="0">
                <a:solidFill>
                  <a:schemeClr val="dk1"/>
                </a:solidFill>
                <a:latin typeface="Calibri"/>
                <a:ea typeface="Calibri"/>
                <a:cs typeface="Calibri"/>
                <a:sym typeface="Calibri"/>
              </a:rPr>
              <a:t> exec </a:t>
            </a:r>
            <a:r>
              <a:rPr lang="en-US" sz="1300" dirty="0" err="1" smtClean="0">
                <a:solidFill>
                  <a:schemeClr val="dk1"/>
                </a:solidFill>
                <a:latin typeface="Calibri"/>
                <a:ea typeface="Calibri"/>
                <a:cs typeface="Calibri"/>
                <a:sym typeface="Calibri"/>
              </a:rPr>
              <a:t>consumesec</a:t>
            </a:r>
            <a:r>
              <a:rPr lang="en-US" sz="1300" dirty="0" smtClean="0">
                <a:solidFill>
                  <a:schemeClr val="dk1"/>
                </a:solidFill>
                <a:latin typeface="Calibri"/>
                <a:ea typeface="Calibri"/>
                <a:cs typeface="Calibri"/>
                <a:sym typeface="Calibri"/>
              </a:rPr>
              <a:t> -c shell -</a:t>
            </a:r>
            <a:r>
              <a:rPr lang="en-US" sz="1300" dirty="0" err="1" smtClean="0">
                <a:solidFill>
                  <a:schemeClr val="dk1"/>
                </a:solidFill>
                <a:latin typeface="Calibri"/>
                <a:ea typeface="Calibri"/>
                <a:cs typeface="Calibri"/>
                <a:sym typeface="Calibri"/>
              </a:rPr>
              <a:t>i</a:t>
            </a:r>
            <a:r>
              <a:rPr lang="en-US" sz="1300" dirty="0" smtClean="0">
                <a:solidFill>
                  <a:schemeClr val="dk1"/>
                </a:solidFill>
                <a:latin typeface="Calibri"/>
                <a:ea typeface="Calibri"/>
                <a:cs typeface="Calibri"/>
                <a:sym typeface="Calibri"/>
              </a:rPr>
              <a:t> -t – bash</a:t>
            </a:r>
            <a:endParaRPr lang="en-US" dirty="0" smtClean="0"/>
          </a:p>
          <a:p>
            <a:endParaRPr lang="en-US" sz="1300" dirty="0" smtClean="0">
              <a:solidFill>
                <a:schemeClr val="dk1"/>
              </a:solidFill>
              <a:latin typeface="Calibri"/>
              <a:ea typeface="Calibri"/>
              <a:cs typeface="Calibri"/>
              <a:sym typeface="Calibri"/>
            </a:endParaRPr>
          </a:p>
          <a:p>
            <a:r>
              <a:rPr lang="en-US" sz="1300" dirty="0" smtClean="0">
                <a:solidFill>
                  <a:schemeClr val="dk1"/>
                </a:solidFill>
                <a:latin typeface="Calibri"/>
                <a:ea typeface="Calibri"/>
                <a:cs typeface="Calibri"/>
                <a:sym typeface="Calibri"/>
              </a:rPr>
              <a:t>6. mount | grep </a:t>
            </a:r>
            <a:r>
              <a:rPr lang="en-US" sz="1300" dirty="0" err="1" smtClean="0">
                <a:solidFill>
                  <a:schemeClr val="dk1"/>
                </a:solidFill>
                <a:latin typeface="Calibri"/>
                <a:ea typeface="Calibri"/>
                <a:cs typeface="Calibri"/>
                <a:sym typeface="Calibri"/>
              </a:rPr>
              <a:t>apikey</a:t>
            </a:r>
            <a:endParaRPr lang="en-US" sz="1300" dirty="0" smtClean="0">
              <a:solidFill>
                <a:schemeClr val="dk1"/>
              </a:solidFill>
              <a:latin typeface="Calibri"/>
              <a:ea typeface="Calibri"/>
              <a:cs typeface="Calibri"/>
              <a:sym typeface="Calibri"/>
            </a:endParaRPr>
          </a:p>
          <a:p>
            <a:endParaRPr lang="en-US" sz="1300" dirty="0" smtClean="0">
              <a:solidFill>
                <a:schemeClr val="dk1"/>
              </a:solidFill>
              <a:latin typeface="Calibri"/>
              <a:ea typeface="Calibri"/>
              <a:cs typeface="Calibri"/>
              <a:sym typeface="Calibri"/>
            </a:endParaRPr>
          </a:p>
          <a:p>
            <a:r>
              <a:rPr lang="en-US" sz="1300" dirty="0" smtClean="0">
                <a:solidFill>
                  <a:schemeClr val="dk1"/>
                </a:solidFill>
                <a:latin typeface="Calibri"/>
                <a:ea typeface="Calibri"/>
                <a:cs typeface="Calibri"/>
                <a:sym typeface="Calibri"/>
              </a:rPr>
              <a:t>7. cat /</a:t>
            </a:r>
            <a:r>
              <a:rPr lang="en-US" sz="1300" dirty="0" err="1" smtClean="0">
                <a:solidFill>
                  <a:schemeClr val="dk1"/>
                </a:solidFill>
                <a:latin typeface="Calibri"/>
                <a:ea typeface="Calibri"/>
                <a:cs typeface="Calibri"/>
                <a:sym typeface="Calibri"/>
              </a:rPr>
              <a:t>tmp</a:t>
            </a:r>
            <a:r>
              <a:rPr lang="en-US" sz="1300" dirty="0" smtClean="0">
                <a:solidFill>
                  <a:schemeClr val="dk1"/>
                </a:solidFill>
                <a:latin typeface="Calibri"/>
                <a:ea typeface="Calibri"/>
                <a:cs typeface="Calibri"/>
                <a:sym typeface="Calibri"/>
              </a:rPr>
              <a:t>/</a:t>
            </a:r>
            <a:r>
              <a:rPr lang="en-US" sz="1300" dirty="0" err="1" smtClean="0">
                <a:solidFill>
                  <a:schemeClr val="dk1"/>
                </a:solidFill>
                <a:latin typeface="Calibri"/>
                <a:ea typeface="Calibri"/>
                <a:cs typeface="Calibri"/>
                <a:sym typeface="Calibri"/>
              </a:rPr>
              <a:t>apikey</a:t>
            </a:r>
            <a:r>
              <a:rPr lang="en-US" sz="1300" dirty="0" smtClean="0">
                <a:solidFill>
                  <a:schemeClr val="dk1"/>
                </a:solidFill>
                <a:latin typeface="Calibri"/>
                <a:ea typeface="Calibri"/>
                <a:cs typeface="Calibri"/>
                <a:sym typeface="Calibri"/>
              </a:rPr>
              <a:t>/apikey.txt</a:t>
            </a:r>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p:cSld>
    <p:spTree>
      <p:nvGrpSpPr>
        <p:cNvPr id="1" name="Shape 18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p:cSld>
    <p:spTree>
      <p:nvGrpSpPr>
        <p:cNvPr id="1" name="Shape 98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83"/>
          <p:cNvSpPr txBox="1">
            <a:spLocks/>
          </p:cNvSpPr>
          <p:nvPr/>
        </p:nvSpPr>
        <p:spPr>
          <a:xfrm>
            <a:off x="657013" y="4785757"/>
            <a:ext cx="6072971" cy="1258783"/>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http://pwittrock.github.io/docs/user-guide/configmap/</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Extra resources:</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https://docs.openshift.org/latest/dev_guide/configmaps.html</a:t>
            </a:r>
          </a:p>
          <a:p>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p:cSld>
    <p:spTree>
      <p:nvGrpSpPr>
        <p:cNvPr id="1" name="Shape 99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p:cSld>
    <p:spTree>
      <p:nvGrpSpPr>
        <p:cNvPr id="1" name="Shape 998"/>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000"/>
          <p:cNvSpPr txBox="1">
            <a:spLocks/>
          </p:cNvSpPr>
          <p:nvPr/>
        </p:nvSpPr>
        <p:spPr>
          <a:xfrm>
            <a:off x="657014" y="4726379"/>
            <a:ext cx="6001173" cy="3856723"/>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smtClean="0">
                <a:solidFill>
                  <a:schemeClr val="dk1"/>
                </a:solidFill>
                <a:latin typeface="Calibri"/>
                <a:ea typeface="Calibri"/>
                <a:cs typeface="Calibri"/>
                <a:sym typeface="Calibri"/>
              </a:rPr>
              <a:t>Promotheus</a:t>
            </a:r>
            <a:r>
              <a:rPr lang="en-US" sz="1200" dirty="0" smtClean="0">
                <a:solidFill>
                  <a:schemeClr val="dk1"/>
                </a:solidFill>
                <a:latin typeface="Calibri"/>
                <a:ea typeface="Calibri"/>
                <a:cs typeface="Calibri"/>
                <a:sym typeface="Calibri"/>
              </a:rPr>
              <a:t> is an open source time series monitoring and alerting toolkit (originally written by </a:t>
            </a:r>
            <a:r>
              <a:rPr lang="en-US" sz="1200" dirty="0" err="1" smtClean="0">
                <a:solidFill>
                  <a:schemeClr val="dk1"/>
                </a:solidFill>
                <a:latin typeface="Calibri"/>
                <a:ea typeface="Calibri"/>
                <a:cs typeface="Calibri"/>
                <a:sym typeface="Calibri"/>
              </a:rPr>
              <a:t>SoundCloud</a:t>
            </a:r>
            <a:r>
              <a:rPr lang="en-US" sz="1200" dirty="0" smtClean="0">
                <a:solidFill>
                  <a:schemeClr val="dk1"/>
                </a:solidFill>
                <a:latin typeface="Calibri"/>
                <a:ea typeface="Calibri"/>
                <a:cs typeface="Calibri"/>
                <a:sym typeface="Calibri"/>
              </a:rPr>
              <a:t>). It is sponsored by the Cloud Native Computing Foundation and was the second project to be adopted after Kubernetes. </a:t>
            </a:r>
            <a:endParaRPr lang="en-US" dirty="0" smtClean="0"/>
          </a:p>
          <a:p>
            <a:endParaRPr lang="en-US" sz="1200" dirty="0" smtClean="0">
              <a:solidFill>
                <a:schemeClr val="dk1"/>
              </a:solidFill>
              <a:latin typeface="Calibri"/>
              <a:ea typeface="Calibri"/>
              <a:cs typeface="Calibri"/>
              <a:sym typeface="Calibri"/>
            </a:endParaRPr>
          </a:p>
          <a:p>
            <a:r>
              <a:rPr lang="en-US" sz="1200" dirty="0" smtClean="0">
                <a:solidFill>
                  <a:schemeClr val="dk1"/>
                </a:solidFill>
                <a:latin typeface="Calibri"/>
                <a:ea typeface="Calibri"/>
                <a:cs typeface="Calibri"/>
                <a:sym typeface="Calibri"/>
              </a:rPr>
              <a:t>https://prometheus.io/docs/introduction/overview/</a:t>
            </a:r>
            <a:endParaRPr lang="en-US" dirty="0" smtClean="0"/>
          </a:p>
          <a:p>
            <a:endParaRPr lang="en-US" sz="1200" dirty="0" smtClean="0">
              <a:solidFill>
                <a:schemeClr val="dk1"/>
              </a:solidFill>
              <a:latin typeface="Calibri"/>
              <a:ea typeface="Calibri"/>
              <a:cs typeface="Calibri"/>
              <a:sym typeface="Calibri"/>
            </a:endParaRPr>
          </a:p>
          <a:p>
            <a:r>
              <a:rPr lang="en-US" sz="1200" dirty="0" smtClean="0">
                <a:solidFill>
                  <a:schemeClr val="dk1"/>
                </a:solidFill>
                <a:latin typeface="Calibri"/>
                <a:ea typeface="Calibri"/>
                <a:cs typeface="Calibri"/>
                <a:sym typeface="Calibri"/>
              </a:rPr>
              <a:t>Stand up simple Prometheus cluster</a:t>
            </a:r>
            <a:endParaRPr lang="en-US" dirty="0" smtClean="0"/>
          </a:p>
          <a:p>
            <a:endParaRPr lang="en-US" sz="1200" dirty="0" smtClean="0">
              <a:solidFill>
                <a:schemeClr val="dk1"/>
              </a:solidFill>
              <a:latin typeface="Calibri"/>
              <a:ea typeface="Calibri"/>
              <a:cs typeface="Calibri"/>
              <a:sym typeface="Calibri"/>
            </a:endParaRPr>
          </a:p>
          <a:p>
            <a:r>
              <a:rPr lang="en-US" sz="1200" dirty="0" smtClean="0">
                <a:solidFill>
                  <a:schemeClr val="dk1"/>
                </a:solidFill>
                <a:latin typeface="Calibri"/>
                <a:ea typeface="Calibri"/>
                <a:cs typeface="Calibri"/>
                <a:sym typeface="Calibri"/>
              </a:rPr>
              <a:t>1. https://github.com/kelseyhightower/oscon-2017-kubernetes-tutorial/blob/master/labs/06-tutorial-metrics.md</a:t>
            </a:r>
            <a:endParaRPr lang="en-US" dirty="0" smtClean="0"/>
          </a:p>
          <a:p>
            <a:endParaRPr lang="en-US" sz="1200" dirty="0" smtClean="0">
              <a:solidFill>
                <a:schemeClr val="dk1"/>
              </a:solidFill>
              <a:latin typeface="Calibri"/>
              <a:ea typeface="Calibri"/>
              <a:cs typeface="Calibri"/>
              <a:sym typeface="Calibri"/>
            </a:endParaRPr>
          </a:p>
          <a:p>
            <a:r>
              <a:rPr lang="en-US" sz="1200" dirty="0" smtClean="0">
                <a:solidFill>
                  <a:schemeClr val="dk1"/>
                </a:solidFill>
                <a:latin typeface="Calibri"/>
                <a:ea typeface="Calibri"/>
                <a:cs typeface="Calibri"/>
                <a:sym typeface="Calibri"/>
              </a:rPr>
              <a:t>Note: Accessing the </a:t>
            </a:r>
            <a:r>
              <a:rPr lang="en-US" sz="1200" dirty="0" err="1" smtClean="0">
                <a:solidFill>
                  <a:schemeClr val="dk1"/>
                </a:solidFill>
                <a:latin typeface="Calibri"/>
                <a:ea typeface="Calibri"/>
                <a:cs typeface="Calibri"/>
                <a:sym typeface="Calibri"/>
              </a:rPr>
              <a:t>prometheus</a:t>
            </a:r>
            <a:r>
              <a:rPr lang="en-US" sz="1200" dirty="0" smtClean="0">
                <a:solidFill>
                  <a:schemeClr val="dk1"/>
                </a:solidFill>
                <a:latin typeface="Calibri"/>
                <a:ea typeface="Calibri"/>
                <a:cs typeface="Calibri"/>
                <a:sym typeface="Calibri"/>
              </a:rPr>
              <a:t> cluster locally with </a:t>
            </a:r>
            <a:r>
              <a:rPr lang="en-US" sz="1200" dirty="0" err="1" smtClean="0">
                <a:solidFill>
                  <a:schemeClr val="dk1"/>
                </a:solidFill>
                <a:latin typeface="Calibri"/>
                <a:ea typeface="Calibri"/>
                <a:cs typeface="Calibri"/>
                <a:sym typeface="Calibri"/>
              </a:rPr>
              <a:t>minikube</a:t>
            </a:r>
            <a:r>
              <a:rPr lang="en-US" sz="1200" dirty="0" smtClean="0">
                <a:solidFill>
                  <a:schemeClr val="dk1"/>
                </a:solidFill>
                <a:latin typeface="Calibri"/>
                <a:ea typeface="Calibri"/>
                <a:cs typeface="Calibri"/>
                <a:sym typeface="Calibri"/>
              </a:rPr>
              <a:t>: localhost:9090</a:t>
            </a:r>
            <a:endParaRPr lang="en-US" dirty="0" smtClean="0"/>
          </a:p>
          <a:p>
            <a:endParaRPr lang="en-US" sz="1200" dirty="0" smtClean="0">
              <a:solidFill>
                <a:schemeClr val="dk1"/>
              </a:solidFill>
              <a:latin typeface="Calibri"/>
              <a:ea typeface="Calibri"/>
              <a:cs typeface="Calibri"/>
              <a:sym typeface="Calibri"/>
            </a:endParaRPr>
          </a:p>
          <a:p>
            <a:r>
              <a:rPr lang="en-US" sz="1200" dirty="0" smtClean="0">
                <a:solidFill>
                  <a:schemeClr val="dk1"/>
                </a:solidFill>
                <a:latin typeface="Calibri"/>
                <a:ea typeface="Calibri"/>
                <a:cs typeface="Calibri"/>
                <a:sym typeface="Calibri"/>
              </a:rPr>
              <a:t>Additional info:</a:t>
            </a:r>
            <a:endParaRPr lang="en-US" dirty="0" smtClean="0"/>
          </a:p>
          <a:p>
            <a:r>
              <a:rPr lang="en-US" sz="1200" dirty="0" smtClean="0">
                <a:solidFill>
                  <a:schemeClr val="dk1"/>
                </a:solidFill>
                <a:latin typeface="Calibri"/>
                <a:ea typeface="Calibri"/>
                <a:cs typeface="Calibri"/>
                <a:sym typeface="Calibri"/>
              </a:rPr>
              <a:t>https://www.weave.works/blog/monitoring-kubernetes-infrastructure/</a:t>
            </a:r>
            <a:endParaRPr lang="en-US" dirty="0" smtClean="0"/>
          </a:p>
          <a:p>
            <a:r>
              <a:rPr lang="en-US" sz="1200" dirty="0" smtClean="0">
                <a:solidFill>
                  <a:schemeClr val="dk1"/>
                </a:solidFill>
                <a:latin typeface="Calibri"/>
                <a:ea typeface="Calibri"/>
                <a:cs typeface="Calibri"/>
                <a:sym typeface="Calibri"/>
              </a:rPr>
              <a:t>https://coreos.com/blog/prometheus-and-kubernetes-up-and-running.html</a:t>
            </a:r>
          </a:p>
          <a:p>
            <a:r>
              <a:rPr lang="en-US" sz="1200" dirty="0" smtClean="0">
                <a:solidFill>
                  <a:schemeClr val="dk1"/>
                </a:solidFill>
                <a:latin typeface="Calibri"/>
                <a:ea typeface="Calibri"/>
                <a:cs typeface="Calibri"/>
                <a:sym typeface="Calibri"/>
              </a:rPr>
              <a:t>https://koudingspawn.de/kubernetes-monitoring-prometheus/</a:t>
            </a:r>
            <a:endParaRPr lang="en-US" dirty="0" smtClean="0"/>
          </a:p>
          <a:p>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p:cSld>
    <p:spTree>
      <p:nvGrpSpPr>
        <p:cNvPr id="1" name="Shape 101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p:cSld>
    <p:spTree>
      <p:nvGrpSpPr>
        <p:cNvPr id="1" name="Shape 1018"/>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020"/>
          <p:cNvSpPr txBox="1">
            <a:spLocks/>
          </p:cNvSpPr>
          <p:nvPr/>
        </p:nvSpPr>
        <p:spPr>
          <a:xfrm>
            <a:off x="731520" y="4698948"/>
            <a:ext cx="6013664" cy="704325"/>
          </a:xfrm>
          <a:prstGeom prst="rect">
            <a:avLst/>
          </a:prstGeom>
          <a:solidFill>
            <a:schemeClr val="bg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https://medium.facilelogin.com/securing-microservices-with-oauth-2-0-jwt-and-xacml-d03770a9a838</a:t>
            </a:r>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p:cSld>
    <p:spTree>
      <p:nvGrpSpPr>
        <p:cNvPr id="1" name="Shape 102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027"/>
          <p:cNvSpPr txBox="1">
            <a:spLocks/>
          </p:cNvSpPr>
          <p:nvPr/>
        </p:nvSpPr>
        <p:spPr>
          <a:xfrm>
            <a:off x="731520" y="4727125"/>
            <a:ext cx="5978038" cy="474264"/>
          </a:xfrm>
          <a:prstGeom prst="rect">
            <a:avLst/>
          </a:prstGeom>
          <a:solidFill>
            <a:schemeClr val="bg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https://kubernetes.io/docs/admin/authentication/#openid-connect-tokens</a:t>
            </a:r>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p:cSld>
    <p:spTree>
      <p:nvGrpSpPr>
        <p:cNvPr id="1" name="Shape 103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034"/>
          <p:cNvSpPr txBox="1">
            <a:spLocks/>
          </p:cNvSpPr>
          <p:nvPr/>
        </p:nvSpPr>
        <p:spPr>
          <a:xfrm>
            <a:off x="657014" y="4734812"/>
            <a:ext cx="6001173" cy="1242280"/>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‘SPIFFE’ and ’Istio’ projects are developing a solution for this issue</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https://github.com/istio/auth</a:t>
            </a:r>
          </a:p>
          <a:p>
            <a:r>
              <a:rPr lang="en-US" sz="1200" smtClean="0">
                <a:solidFill>
                  <a:schemeClr val="dk1"/>
                </a:solidFill>
                <a:latin typeface="Calibri"/>
                <a:ea typeface="Calibri"/>
                <a:cs typeface="Calibri"/>
                <a:sym typeface="Calibri"/>
              </a:rPr>
              <a:t>https://github.com/spiffe/spiffe</a:t>
            </a:r>
          </a:p>
          <a:p>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p:cSld>
    <p:spTree>
      <p:nvGrpSpPr>
        <p:cNvPr id="1" name="Shape 1039"/>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041"/>
          <p:cNvSpPr txBox="1">
            <a:spLocks/>
          </p:cNvSpPr>
          <p:nvPr/>
        </p:nvSpPr>
        <p:spPr>
          <a:xfrm>
            <a:off x="657014" y="4817535"/>
            <a:ext cx="6001173" cy="3681888"/>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SPIFFE is an early effort to provide automation around certificates, identity and inter microservice communication</a:t>
            </a:r>
            <a:endParaRPr lang="en-US" smtClean="0"/>
          </a:p>
          <a:p>
            <a:r>
              <a:rPr lang="en-US" sz="1200" smtClean="0">
                <a:solidFill>
                  <a:schemeClr val="dk1"/>
                </a:solidFill>
                <a:latin typeface="Calibri"/>
                <a:ea typeface="Calibri"/>
                <a:cs typeface="Calibri"/>
                <a:sym typeface="Calibri"/>
              </a:rPr>
              <a:t>https://github.com/spiffe/spire</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Istio is a platform desired to connect, manage, and secure microservices</a:t>
            </a:r>
          </a:p>
          <a:p>
            <a:r>
              <a:rPr lang="en-US" sz="1200" smtClean="0">
                <a:solidFill>
                  <a:schemeClr val="dk1"/>
                </a:solidFill>
                <a:latin typeface="Calibri"/>
                <a:ea typeface="Calibri"/>
                <a:cs typeface="Calibri"/>
                <a:sym typeface="Calibri"/>
              </a:rPr>
              <a:t>https://istio.io/</a:t>
            </a:r>
            <a:endParaRPr lang="en-US" smtClean="0"/>
          </a:p>
          <a:p>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p:cSld>
    <p:spTree>
      <p:nvGrpSpPr>
        <p:cNvPr id="1" name="Shape 104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p:cSld>
    <p:spTree>
      <p:nvGrpSpPr>
        <p:cNvPr id="1" name="Shape 105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054"/>
          <p:cNvSpPr txBox="1">
            <a:spLocks/>
          </p:cNvSpPr>
          <p:nvPr/>
        </p:nvSpPr>
        <p:spPr>
          <a:xfrm>
            <a:off x="657014" y="4750131"/>
            <a:ext cx="6001173" cy="1721922"/>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smtClean="0">
                <a:solidFill>
                  <a:schemeClr val="dk1"/>
                </a:solidFill>
                <a:latin typeface="Calibri"/>
                <a:ea typeface="Calibri"/>
                <a:cs typeface="Calibri"/>
                <a:sym typeface="Calibri"/>
              </a:rPr>
              <a:t>Tutorial</a:t>
            </a:r>
            <a:endParaRPr lang="en-US" dirty="0" smtClean="0"/>
          </a:p>
          <a:p>
            <a:r>
              <a:rPr lang="en-US" sz="1200" dirty="0" smtClean="0">
                <a:solidFill>
                  <a:schemeClr val="dk1"/>
                </a:solidFill>
                <a:latin typeface="Calibri"/>
                <a:ea typeface="Calibri"/>
                <a:cs typeface="Calibri"/>
                <a:sym typeface="Calibri"/>
              </a:rPr>
              <a:t>https://github.com/kelseyhightower/oscon-2017-kubernetes-tutorial/blob/master/labs/04-tutorial-secrets.md</a:t>
            </a:r>
            <a:endParaRPr lang="en-US" dirty="0" smtClean="0"/>
          </a:p>
          <a:p>
            <a:endParaRPr lang="en-US" sz="1200" dirty="0" smtClean="0">
              <a:solidFill>
                <a:schemeClr val="dk1"/>
              </a:solidFill>
              <a:latin typeface="Calibri"/>
              <a:ea typeface="Calibri"/>
              <a:cs typeface="Calibri"/>
              <a:sym typeface="Calibri"/>
            </a:endParaRPr>
          </a:p>
          <a:p>
            <a:r>
              <a:rPr lang="en-US" sz="1200" dirty="0" smtClean="0">
                <a:solidFill>
                  <a:schemeClr val="dk1"/>
                </a:solidFill>
                <a:latin typeface="Calibri"/>
                <a:ea typeface="Calibri"/>
                <a:cs typeface="Calibri"/>
                <a:sym typeface="Calibri"/>
              </a:rPr>
              <a:t>Optional Challenge:</a:t>
            </a:r>
            <a:endParaRPr lang="en-US" dirty="0" smtClean="0"/>
          </a:p>
          <a:p>
            <a:r>
              <a:rPr lang="en-US" sz="1200" dirty="0" smtClean="0">
                <a:solidFill>
                  <a:schemeClr val="dk1"/>
                </a:solidFill>
                <a:latin typeface="Calibri"/>
                <a:ea typeface="Calibri"/>
                <a:cs typeface="Calibri"/>
                <a:sym typeface="Calibri"/>
              </a:rPr>
              <a:t>https://github.com/kelseyhightower/oscon-2017-kubernetes-tutorial/blob/master/labs/05-challege-secrets.md</a:t>
            </a:r>
            <a:endParaRPr lang="en-US" dirty="0" smtClean="0"/>
          </a:p>
          <a:p>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Shape 195"/>
          <p:cNvSpPr txBox="1">
            <a:spLocks noGrp="1"/>
          </p:cNvSpPr>
          <p:nvPr>
            <p:ph type="body" idx="1"/>
          </p:nvPr>
        </p:nvSpPr>
        <p:spPr>
          <a:xfrm>
            <a:off x="617517" y="4774625"/>
            <a:ext cx="6068291" cy="545516"/>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https://www.bloomberg.com/features/2017-kubernetes/</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p:cSld>
    <p:spTree>
      <p:nvGrpSpPr>
        <p:cNvPr id="1" name="Shape 106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p:cSld>
    <p:spTree>
      <p:nvGrpSpPr>
        <p:cNvPr id="1" name="Shape 107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p:cSld>
    <p:spTree>
      <p:nvGrpSpPr>
        <p:cNvPr id="1" name="Shape 1079"/>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p:cSld>
    <p:spTree>
      <p:nvGrpSpPr>
        <p:cNvPr id="1" name="Shape 108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p:cSld>
    <p:spTree>
      <p:nvGrpSpPr>
        <p:cNvPr id="1" name="Shape 109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093"/>
          <p:cNvSpPr txBox="1">
            <a:spLocks/>
          </p:cNvSpPr>
          <p:nvPr/>
        </p:nvSpPr>
        <p:spPr>
          <a:xfrm>
            <a:off x="731520" y="4655128"/>
            <a:ext cx="5926667" cy="938150"/>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Additional Info:</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https://jvns.ca/blog/2016/12/22/container-networking/</a:t>
            </a:r>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p:cSld>
    <p:spTree>
      <p:nvGrpSpPr>
        <p:cNvPr id="1" name="Shape 1098"/>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p:cSld>
    <p:spTree>
      <p:nvGrpSpPr>
        <p:cNvPr id="1" name="Shape 110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57014" y="4723900"/>
            <a:ext cx="6001173" cy="1902531"/>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Trivia:</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Reference:</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https://cloudplatform.googleblog.com/2016/07/from-Google-to-the-world-the-Kubernetes-origin-story.html</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Shape 209"/>
          <p:cNvSpPr txBox="1">
            <a:spLocks noGrp="1"/>
          </p:cNvSpPr>
          <p:nvPr>
            <p:ph type="body" idx="1"/>
          </p:nvPr>
        </p:nvSpPr>
        <p:spPr>
          <a:xfrm>
            <a:off x="695895" y="4786500"/>
            <a:ext cx="5942412" cy="723646"/>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https://static.googleusercontent.com/media/research.google.com/en//pubs/archive/44843.pdf</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Shape 215"/>
          <p:cNvSpPr txBox="1">
            <a:spLocks noGrp="1"/>
          </p:cNvSpPr>
          <p:nvPr>
            <p:ph type="body" idx="1"/>
          </p:nvPr>
        </p:nvSpPr>
        <p:spPr>
          <a:xfrm>
            <a:off x="731520" y="4739795"/>
            <a:ext cx="5926667" cy="4142948"/>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https://www.cncf.io/about/charter/</a:t>
            </a:r>
            <a:endParaRPr dirty="0"/>
          </a:p>
          <a:p>
            <a:pPr marL="0" marR="0" lvl="0" indent="0" algn="l" rtl="0">
              <a:spcBef>
                <a:spcPts val="0"/>
              </a:spcBef>
              <a:spcAft>
                <a:spcPts val="0"/>
              </a:spcAft>
              <a:buNone/>
            </a:pPr>
            <a:endParaRPr sz="13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1. Mission of the Cloud Native Computing Foundation.</a:t>
            </a:r>
            <a:r>
              <a:rPr lang="en-US" sz="1300" dirty="0">
                <a:solidFill>
                  <a:schemeClr val="dk1"/>
                </a:solidFill>
                <a:latin typeface="Calibri"/>
                <a:ea typeface="Calibri"/>
                <a:cs typeface="Calibri"/>
                <a:sym typeface="Calibri"/>
              </a:rPr>
              <a:t/>
            </a:r>
            <a:br>
              <a:rPr lang="en-US" sz="1300" dirty="0">
                <a:solidFill>
                  <a:schemeClr val="dk1"/>
                </a:solidFill>
                <a:latin typeface="Calibri"/>
                <a:ea typeface="Calibri"/>
                <a:cs typeface="Calibri"/>
                <a:sym typeface="Calibri"/>
              </a:rPr>
            </a:br>
            <a:r>
              <a:rPr lang="en-US" sz="1300" dirty="0">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Cloud native systems will have the following properties:</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(a) </a:t>
            </a:r>
            <a:r>
              <a:rPr lang="en-US" sz="1300" u="sng" dirty="0">
                <a:solidFill>
                  <a:schemeClr val="dk1"/>
                </a:solidFill>
                <a:latin typeface="Calibri"/>
                <a:ea typeface="Calibri"/>
                <a:cs typeface="Calibri"/>
                <a:sym typeface="Calibri"/>
              </a:rPr>
              <a:t>Container packaged.</a:t>
            </a:r>
            <a:r>
              <a:rPr lang="en-US" sz="1300" dirty="0">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 </a:t>
            </a:r>
            <a:r>
              <a:rPr lang="en-US" sz="1300" u="sng" dirty="0">
                <a:solidFill>
                  <a:schemeClr val="dk1"/>
                </a:solidFill>
                <a:latin typeface="Calibri"/>
                <a:ea typeface="Calibri"/>
                <a:cs typeface="Calibri"/>
                <a:sym typeface="Calibri"/>
              </a:rPr>
              <a:t>Dynamically managed.</a:t>
            </a:r>
            <a:r>
              <a:rPr lang="en-US" sz="1300" dirty="0">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(c) </a:t>
            </a:r>
            <a:r>
              <a:rPr lang="en-US" sz="1300" u="sng" dirty="0">
                <a:solidFill>
                  <a:schemeClr val="dk1"/>
                </a:solidFill>
                <a:latin typeface="Calibri"/>
                <a:ea typeface="Calibri"/>
                <a:cs typeface="Calibri"/>
                <a:sym typeface="Calibri"/>
              </a:rPr>
              <a:t>Micro-services oriented.</a:t>
            </a:r>
            <a:r>
              <a:rPr lang="en-US" sz="1300" dirty="0">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Shape 222"/>
          <p:cNvSpPr txBox="1">
            <a:spLocks noGrp="1"/>
          </p:cNvSpPr>
          <p:nvPr>
            <p:ph type="body" idx="1"/>
          </p:nvPr>
        </p:nvSpPr>
        <p:spPr>
          <a:xfrm>
            <a:off x="719644" y="4739000"/>
            <a:ext cx="5966163" cy="628644"/>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https://martinfowler.com/articles/microservices.html</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Shape 229"/>
          <p:cNvSpPr txBox="1">
            <a:spLocks noGrp="1"/>
          </p:cNvSpPr>
          <p:nvPr>
            <p:ph type="body" idx="1"/>
          </p:nvPr>
        </p:nvSpPr>
        <p:spPr>
          <a:xfrm>
            <a:off x="731520" y="4620250"/>
            <a:ext cx="5852160" cy="378080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Shape 236"/>
          <p:cNvSpPr txBox="1">
            <a:spLocks noGrp="1"/>
          </p:cNvSpPr>
          <p:nvPr>
            <p:ph type="body" idx="1"/>
          </p:nvPr>
        </p:nvSpPr>
        <p:spPr>
          <a:xfrm>
            <a:off x="731520" y="4762750"/>
            <a:ext cx="5942412" cy="486140"/>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https://martinfowler.com/bliki/BoundedContext.html</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Shape 243"/>
          <p:cNvSpPr txBox="1">
            <a:spLocks noGrp="1"/>
          </p:cNvSpPr>
          <p:nvPr>
            <p:ph type="body" idx="1"/>
          </p:nvPr>
        </p:nvSpPr>
        <p:spPr>
          <a:xfrm>
            <a:off x="731520" y="4620250"/>
            <a:ext cx="5852160" cy="378080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Shape 249"/>
          <p:cNvSpPr txBox="1">
            <a:spLocks noGrp="1"/>
          </p:cNvSpPr>
          <p:nvPr>
            <p:ph type="body" idx="1"/>
          </p:nvPr>
        </p:nvSpPr>
        <p:spPr>
          <a:xfrm>
            <a:off x="731520" y="4620250"/>
            <a:ext cx="5852160" cy="378080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Shape 256"/>
          <p:cNvSpPr txBox="1">
            <a:spLocks noGrp="1"/>
          </p:cNvSpPr>
          <p:nvPr>
            <p:ph type="body" idx="1"/>
          </p:nvPr>
        </p:nvSpPr>
        <p:spPr>
          <a:xfrm>
            <a:off x="657014" y="4722857"/>
            <a:ext cx="6001173" cy="1096052"/>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Can be (but not always)</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&lt; 6000 lines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https://martinfowler.com/articles/microservices.html</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Shape 262"/>
          <p:cNvSpPr txBox="1">
            <a:spLocks noGrp="1"/>
          </p:cNvSpPr>
          <p:nvPr>
            <p:ph type="body" idx="1"/>
          </p:nvPr>
        </p:nvSpPr>
        <p:spPr>
          <a:xfrm>
            <a:off x="731520" y="4561226"/>
            <a:ext cx="5852160" cy="4320213"/>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Shape 269"/>
          <p:cNvSpPr txBox="1">
            <a:spLocks noGrp="1"/>
          </p:cNvSpPr>
          <p:nvPr>
            <p:ph type="body" idx="1"/>
          </p:nvPr>
        </p:nvSpPr>
        <p:spPr>
          <a:xfrm>
            <a:off x="581891" y="4762750"/>
            <a:ext cx="6187044" cy="4596424"/>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http://microservices.io/articles/scalecube.html</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X-axis: Run multiple copies behind a load balancer</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Pros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Simple</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Cons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Doesn’t decrease complexity</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Often limited by state not being effectively shared between instances</a:t>
            </a:r>
            <a:endParaRPr dirty="0"/>
          </a:p>
          <a:p>
            <a:pPr marL="179525" marR="0" lvl="0" indent="-103325" algn="l" rtl="0">
              <a:spcBef>
                <a:spcPts val="0"/>
              </a:spcBef>
              <a:spcAft>
                <a:spcPts val="0"/>
              </a:spcAft>
              <a:buClr>
                <a:schemeClr val="dk1"/>
              </a:buClr>
              <a:buSzPts val="12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Y-axis: Splits the application into multiple different services</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Pros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Decreases complexity</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Most resource efficient</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Cons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Requires intentional effort</a:t>
            </a:r>
            <a:endParaRPr dirty="0"/>
          </a:p>
          <a:p>
            <a:pPr marL="179525" marR="0" lvl="0" indent="-103325" algn="l" rtl="0">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Z-axis: Split application into different segments of data</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Pros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Most memory resource efficient</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Enables scalability</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Cons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Most complex</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Difficult to refactor</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Shape 275"/>
          <p:cNvSpPr txBox="1">
            <a:spLocks noGrp="1"/>
          </p:cNvSpPr>
          <p:nvPr>
            <p:ph type="body" idx="1"/>
          </p:nvPr>
        </p:nvSpPr>
        <p:spPr>
          <a:xfrm>
            <a:off x="657013" y="4734811"/>
            <a:ext cx="6072971" cy="3991743"/>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https://clusterhq.com/2016/03/22/microservices-spotify-petter-mahlen</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Shape 286"/>
          <p:cNvSpPr txBox="1">
            <a:spLocks noGrp="1"/>
          </p:cNvSpPr>
          <p:nvPr>
            <p:ph type="body" idx="1"/>
          </p:nvPr>
        </p:nvSpPr>
        <p:spPr>
          <a:xfrm>
            <a:off x="688769" y="4805823"/>
            <a:ext cx="6041215" cy="846829"/>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http://blog.idonethis.com/two-pizza-team/</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http://itrevolution.com/conways-law/</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p:cSld>
    <p:spTree>
      <p:nvGrpSpPr>
        <p:cNvPr id="1" name="Shape 295"/>
        <p:cNvGrpSpPr/>
        <p:nvPr/>
      </p:nvGrpSpPr>
      <p:grpSpPr>
        <a:xfrm>
          <a:off x="0" y="0"/>
          <a:ext cx="0" cy="0"/>
          <a:chOff x="0" y="0"/>
          <a:chExt cx="0" cy="0"/>
        </a:xfrm>
      </p:grpSpPr>
      <p:sp>
        <p:nvSpPr>
          <p:cNvPr id="4" name="Slide Image Placeholder 3"/>
          <p:cNvSpPr>
            <a:spLocks noGrp="1" noRot="1" noChangeAspect="1"/>
          </p:cNvSpPr>
          <p:nvPr>
            <p:ph type="sldImg"/>
          </p:nvPr>
        </p:nvSpPr>
        <p:spPr>
          <a:xfrm>
            <a:off x="750888" y="230188"/>
            <a:ext cx="5813425" cy="4360862"/>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748025" y="237507"/>
            <a:ext cx="5814517" cy="43616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Shape 306"/>
          <p:cNvSpPr txBox="1">
            <a:spLocks noGrp="1"/>
          </p:cNvSpPr>
          <p:nvPr>
            <p:ph type="ftr" idx="11"/>
          </p:nvPr>
        </p:nvSpPr>
        <p:spPr>
          <a:xfrm>
            <a:off x="0" y="9119474"/>
            <a:ext cx="3240363" cy="48006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500">
                <a:solidFill>
                  <a:schemeClr val="dk1"/>
                </a:solidFill>
                <a:latin typeface="Arial"/>
                <a:ea typeface="Arial"/>
                <a:cs typeface="Arial"/>
                <a:sym typeface="Arial"/>
              </a:rPr>
              <a:t>© 2016 Optum, Inc. All rights reserved.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p:cSld>
    <p:spTree>
      <p:nvGrpSpPr>
        <p:cNvPr id="1" name="Shape 311"/>
        <p:cNvGrpSpPr/>
        <p:nvPr/>
      </p:nvGrpSpPr>
      <p:grpSpPr>
        <a:xfrm>
          <a:off x="0" y="0"/>
          <a:ext cx="0" cy="0"/>
          <a:chOff x="0" y="0"/>
          <a:chExt cx="0" cy="0"/>
        </a:xfrm>
      </p:grpSpPr>
      <p:sp>
        <p:nvSpPr>
          <p:cNvPr id="5" name="Slide Image Placeholder 4"/>
          <p:cNvSpPr>
            <a:spLocks noGrp="1" noRot="1" noChangeAspect="1"/>
          </p:cNvSpPr>
          <p:nvPr>
            <p:ph type="sldImg"/>
          </p:nvPr>
        </p:nvSpPr>
        <p:spPr>
          <a:xfrm>
            <a:off x="750888" y="230188"/>
            <a:ext cx="5813425" cy="4360862"/>
          </a:xfrm>
        </p:spPr>
      </p:sp>
      <p:sp>
        <p:nvSpPr>
          <p:cNvPr id="9" name="Shape 313"/>
          <p:cNvSpPr txBox="1">
            <a:spLocks noGrp="1"/>
          </p:cNvSpPr>
          <p:nvPr>
            <p:ph type="body" idx="1"/>
          </p:nvPr>
        </p:nvSpPr>
        <p:spPr>
          <a:xfrm>
            <a:off x="605643" y="4691514"/>
            <a:ext cx="6092041" cy="545502"/>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https://martinfowler.com/articles/microservices.html</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p:cSld>
    <p:spTree>
      <p:nvGrpSpPr>
        <p:cNvPr id="1" name="Shape 324"/>
        <p:cNvGrpSpPr/>
        <p:nvPr/>
      </p:nvGrpSpPr>
      <p:grpSpPr>
        <a:xfrm>
          <a:off x="0" y="0"/>
          <a:ext cx="0" cy="0"/>
          <a:chOff x="0" y="0"/>
          <a:chExt cx="0" cy="0"/>
        </a:xfrm>
      </p:grpSpPr>
      <p:sp>
        <p:nvSpPr>
          <p:cNvPr id="3" name="Slide Image Placeholder 2"/>
          <p:cNvSpPr>
            <a:spLocks noGrp="1" noRot="1" noChangeAspect="1"/>
          </p:cNvSpPr>
          <p:nvPr>
            <p:ph type="sldImg"/>
          </p:nvPr>
        </p:nvSpPr>
        <p:spPr>
          <a:xfrm>
            <a:off x="750888" y="230188"/>
            <a:ext cx="5813425" cy="4360862"/>
          </a:xfrm>
        </p:spPr>
      </p:sp>
      <p:sp>
        <p:nvSpPr>
          <p:cNvPr id="8" name="Shape 326"/>
          <p:cNvSpPr txBox="1">
            <a:spLocks noGrp="1"/>
          </p:cNvSpPr>
          <p:nvPr>
            <p:ph type="body" idx="1"/>
          </p:nvPr>
        </p:nvSpPr>
        <p:spPr>
          <a:xfrm>
            <a:off x="653143" y="4715263"/>
            <a:ext cx="6032665" cy="1186773"/>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Team  Skills | Process &amp; Measurements | Architecture &amp; Engineering</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3 bullets under each</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(Insert Benchmark Here)</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2"/>
        <p:cNvGrpSpPr/>
        <p:nvPr/>
      </p:nvGrpSpPr>
      <p:grpSpPr>
        <a:xfrm>
          <a:off x="0" y="0"/>
          <a:ext cx="0" cy="0"/>
          <a:chOff x="0" y="0"/>
          <a:chExt cx="0" cy="0"/>
        </a:xfrm>
      </p:grpSpPr>
      <p:sp>
        <p:nvSpPr>
          <p:cNvPr id="4" name="Slide Image Placeholder 3"/>
          <p:cNvSpPr>
            <a:spLocks noGrp="1" noRot="1" noChangeAspect="1"/>
          </p:cNvSpPr>
          <p:nvPr>
            <p:ph type="sldImg"/>
          </p:nvPr>
        </p:nvSpPr>
        <p:spPr>
          <a:xfrm>
            <a:off x="750888" y="230188"/>
            <a:ext cx="5813425" cy="4360862"/>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p:cSld>
    <p:spTree>
      <p:nvGrpSpPr>
        <p:cNvPr id="1" name="Shape 33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336"/>
          <p:cNvSpPr txBox="1">
            <a:spLocks/>
          </p:cNvSpPr>
          <p:nvPr/>
        </p:nvSpPr>
        <p:spPr>
          <a:xfrm>
            <a:off x="617517" y="4680023"/>
            <a:ext cx="6222669" cy="723250"/>
          </a:xfrm>
          <a:prstGeom prst="rect">
            <a:avLst/>
          </a:prstGeom>
          <a:solidFill>
            <a:schemeClr val="bg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Dependency Injection</a:t>
            </a:r>
            <a:endParaRPr lang="en-US" smtClean="0"/>
          </a:p>
          <a:p>
            <a:r>
              <a:rPr lang="en-US" sz="1200" smtClean="0">
                <a:solidFill>
                  <a:schemeClr val="dk1"/>
                </a:solidFill>
                <a:latin typeface="Calibri"/>
                <a:ea typeface="Calibri"/>
                <a:cs typeface="Calibri"/>
                <a:sym typeface="Calibri"/>
              </a:rPr>
              <a:t>https://appliedgo.net/di/</a:t>
            </a:r>
            <a:endParaRPr lang="en-US" smtClean="0"/>
          </a:p>
          <a:p>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p:cSld>
    <p:spTree>
      <p:nvGrpSpPr>
        <p:cNvPr id="1" name="Shape 34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343"/>
          <p:cNvSpPr txBox="1">
            <a:spLocks noGrp="1"/>
          </p:cNvSpPr>
          <p:nvPr>
            <p:ph type="body" idx="1"/>
          </p:nvPr>
        </p:nvSpPr>
        <p:spPr>
          <a:xfrm>
            <a:off x="593766" y="4691514"/>
            <a:ext cx="6139543" cy="581128"/>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http://www.brendangregg.com/usemethod.html</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p:cSld>
    <p:spTree>
      <p:nvGrpSpPr>
        <p:cNvPr id="1" name="Shape 34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349"/>
          <p:cNvSpPr txBox="1">
            <a:spLocks noGrp="1"/>
          </p:cNvSpPr>
          <p:nvPr>
            <p:ph type="body" idx="1"/>
          </p:nvPr>
        </p:nvSpPr>
        <p:spPr>
          <a:xfrm>
            <a:off x="629392" y="4679638"/>
            <a:ext cx="6103917" cy="593003"/>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http://www.brendangregg.com/linuxperf.html</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p:cSld>
    <p:spTree>
      <p:nvGrpSpPr>
        <p:cNvPr id="1" name="Shape 35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354"/>
          <p:cNvSpPr txBox="1">
            <a:spLocks noGrp="1"/>
          </p:cNvSpPr>
          <p:nvPr>
            <p:ph type="body" idx="1"/>
          </p:nvPr>
        </p:nvSpPr>
        <p:spPr>
          <a:xfrm>
            <a:off x="629392" y="4691514"/>
            <a:ext cx="6020790" cy="593006"/>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http://www.brendangregg.com/usemethod.html</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p:cSld>
    <p:spTree>
      <p:nvGrpSpPr>
        <p:cNvPr id="1" name="Shape 360"/>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p:cSld>
    <p:spTree>
      <p:nvGrpSpPr>
        <p:cNvPr id="1" name="Shape 369"/>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371"/>
          <p:cNvSpPr txBox="1">
            <a:spLocks noGrp="1"/>
          </p:cNvSpPr>
          <p:nvPr>
            <p:ph type="body" idx="1"/>
          </p:nvPr>
        </p:nvSpPr>
        <p:spPr>
          <a:xfrm>
            <a:off x="581891" y="4715264"/>
            <a:ext cx="6127667" cy="533626"/>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http://gist-reveal.it/bit.ly/ato-k8s#/presented-by-ryanj</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Shape 377"/>
          <p:cNvSpPr txBox="1">
            <a:spLocks noGrp="1"/>
          </p:cNvSpPr>
          <p:nvPr>
            <p:ph type="body" idx="1"/>
          </p:nvPr>
        </p:nvSpPr>
        <p:spPr>
          <a:xfrm>
            <a:off x="676894" y="4798375"/>
            <a:ext cx="6080166" cy="545516"/>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Get prerequisites and install from https://github.com/kubernetes/minikube</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Shape 388"/>
          <p:cNvSpPr txBox="1">
            <a:spLocks noGrp="1"/>
          </p:cNvSpPr>
          <p:nvPr>
            <p:ph type="body" idx="1"/>
          </p:nvPr>
        </p:nvSpPr>
        <p:spPr>
          <a:xfrm>
            <a:off x="657014" y="4817535"/>
            <a:ext cx="6001200" cy="37416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https://cloud.google.com/container-engine/docs/quickstart</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Once you have </a:t>
            </a:r>
            <a:r>
              <a:rPr lang="en-US" sz="1200" dirty="0" err="1">
                <a:solidFill>
                  <a:schemeClr val="dk1"/>
                </a:solidFill>
                <a:latin typeface="Calibri"/>
                <a:ea typeface="Calibri"/>
                <a:cs typeface="Calibri"/>
                <a:sym typeface="Calibri"/>
              </a:rPr>
              <a:t>gcloud</a:t>
            </a:r>
            <a:r>
              <a:rPr lang="en-US" sz="1200" dirty="0">
                <a:solidFill>
                  <a:schemeClr val="dk1"/>
                </a:solidFill>
                <a:latin typeface="Calibri"/>
                <a:ea typeface="Calibri"/>
                <a:cs typeface="Calibri"/>
                <a:sym typeface="Calibri"/>
              </a:rPr>
              <a:t> installed, first set a default zone:</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gcloud</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config</a:t>
            </a:r>
            <a:r>
              <a:rPr lang="en-US" sz="1200" dirty="0">
                <a:solidFill>
                  <a:schemeClr val="dk1"/>
                </a:solidFill>
                <a:latin typeface="Calibri"/>
                <a:ea typeface="Calibri"/>
                <a:cs typeface="Calibri"/>
                <a:sym typeface="Calibri"/>
              </a:rPr>
              <a:t> set compute/zone us-west1-a</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Then you can create a cluster:</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gcloud</a:t>
            </a:r>
            <a:r>
              <a:rPr lang="en-US" sz="1200" dirty="0">
                <a:solidFill>
                  <a:schemeClr val="dk1"/>
                </a:solidFill>
                <a:latin typeface="Calibri"/>
                <a:ea typeface="Calibri"/>
                <a:cs typeface="Calibri"/>
                <a:sym typeface="Calibri"/>
              </a:rPr>
              <a:t> container clusters create </a:t>
            </a:r>
            <a:r>
              <a:rPr lang="en-US" sz="1200" dirty="0" err="1">
                <a:solidFill>
                  <a:schemeClr val="dk1"/>
                </a:solidFill>
                <a:latin typeface="Calibri"/>
                <a:ea typeface="Calibri"/>
                <a:cs typeface="Calibri"/>
                <a:sym typeface="Calibri"/>
              </a:rPr>
              <a:t>kuar</a:t>
            </a:r>
            <a:r>
              <a:rPr lang="en-US" sz="1200" dirty="0">
                <a:solidFill>
                  <a:schemeClr val="dk1"/>
                </a:solidFill>
                <a:latin typeface="Calibri"/>
                <a:ea typeface="Calibri"/>
                <a:cs typeface="Calibri"/>
                <a:sym typeface="Calibri"/>
              </a:rPr>
              <a:t>-cluster</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This will take a few minutes. When the cluster is ready you can get credentials for the cluster using:</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gcloud</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auth</a:t>
            </a:r>
            <a:r>
              <a:rPr lang="en-US" sz="1200" dirty="0">
                <a:solidFill>
                  <a:schemeClr val="dk1"/>
                </a:solidFill>
                <a:latin typeface="Calibri"/>
                <a:ea typeface="Calibri"/>
                <a:cs typeface="Calibri"/>
                <a:sym typeface="Calibri"/>
              </a:rPr>
              <a:t> application-default login</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At this point, you should have a cluster configured and ready to go. Unless you would prefer to install Kubernetes elsewhere, you can skip to “The Kubernetes Client”.</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Shape 399"/>
          <p:cNvSpPr txBox="1">
            <a:spLocks noGrp="1"/>
          </p:cNvSpPr>
          <p:nvPr>
            <p:ph type="body" idx="1"/>
          </p:nvPr>
        </p:nvSpPr>
        <p:spPr>
          <a:xfrm>
            <a:off x="657014" y="4817535"/>
            <a:ext cx="6001200" cy="37416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https://cloud.google.com/container-engine/docs/quickstart</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Once you have gcloud installed, first set a default zone:</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 gcloud config set compute/zone us-west1-a</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Then you can create a cluster:</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 gcloud container clusters create kuar-cluster</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This will take a few minutes. When the cluster is ready you can get credentials for the cluster using:</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 gcloud auth application-default login</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At this point, you should have a cluster configured and ready to go. Unless you would prefer to install Kubernetes elsewhere, you can skip to “The Kubernetes Client”.</a:t>
            </a:r>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Shape 410"/>
          <p:cNvSpPr txBox="1">
            <a:spLocks noGrp="1"/>
          </p:cNvSpPr>
          <p:nvPr>
            <p:ph type="body" idx="1"/>
          </p:nvPr>
        </p:nvSpPr>
        <p:spPr>
          <a:xfrm>
            <a:off x="747776" y="4560570"/>
            <a:ext cx="5982208"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p:cSld>
    <p:spTree>
      <p:nvGrpSpPr>
        <p:cNvPr id="1" name="Shape 129"/>
        <p:cNvGrpSpPr/>
        <p:nvPr/>
      </p:nvGrpSpPr>
      <p:grpSpPr>
        <a:xfrm>
          <a:off x="0" y="0"/>
          <a:ext cx="0" cy="0"/>
          <a:chOff x="0" y="0"/>
          <a:chExt cx="0" cy="0"/>
        </a:xfrm>
      </p:grpSpPr>
      <p:sp>
        <p:nvSpPr>
          <p:cNvPr id="6" name="Slide Image Placeholder 5"/>
          <p:cNvSpPr>
            <a:spLocks noGrp="1" noRot="1" noChangeAspect="1"/>
          </p:cNvSpPr>
          <p:nvPr>
            <p:ph type="sldImg"/>
          </p:nvPr>
        </p:nvSpPr>
        <p:spPr>
          <a:xfrm>
            <a:off x="750888" y="230188"/>
            <a:ext cx="5813425" cy="4360862"/>
          </a:xfrm>
        </p:spPr>
      </p:sp>
      <p:sp>
        <p:nvSpPr>
          <p:cNvPr id="7" name="Notes Placeholder 6"/>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p:cSld>
    <p:spTree>
      <p:nvGrpSpPr>
        <p:cNvPr id="1" name="Shape 41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419"/>
          <p:cNvSpPr txBox="1">
            <a:spLocks noGrp="1"/>
          </p:cNvSpPr>
          <p:nvPr>
            <p:ph type="body" idx="1"/>
          </p:nvPr>
        </p:nvSpPr>
        <p:spPr>
          <a:xfrm>
            <a:off x="641268" y="4691514"/>
            <a:ext cx="6103916" cy="854260"/>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Y Axis – Traffic to Cloud </a:t>
            </a:r>
            <a:r>
              <a:rPr lang="en-US" sz="1200" dirty="0" err="1">
                <a:solidFill>
                  <a:schemeClr val="dk1"/>
                </a:solidFill>
                <a:latin typeface="Calibri"/>
                <a:ea typeface="Calibri"/>
                <a:cs typeface="Calibri"/>
                <a:sym typeface="Calibri"/>
              </a:rPr>
              <a:t>Datastore</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X Axis - Date</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p:cSld>
    <p:spTree>
      <p:nvGrpSpPr>
        <p:cNvPr id="1" name="Shape 42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p:cSld>
    <p:spTree>
      <p:nvGrpSpPr>
        <p:cNvPr id="1" name="Shape 43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Shape 447"/>
          <p:cNvSpPr txBox="1">
            <a:spLocks noGrp="1"/>
          </p:cNvSpPr>
          <p:nvPr>
            <p:ph type="body" idx="1"/>
          </p:nvPr>
        </p:nvSpPr>
        <p:spPr>
          <a:xfrm>
            <a:off x="657013" y="4857009"/>
            <a:ext cx="6072971" cy="1413162"/>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https://news.ycombinator.com/item?id=12606995</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https://cloudplatform.googleblog.com/2016/09/bringing-Pokemon-GO-to-life-on-Google-Cloud.html</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http://www.theserverside.com/feature/How-Pokemon-Go-created-a-Kuburnetes-powered-Java-cloud</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https://uploadvr.com/google-pokemon-go-server-issues-unavoidable/</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Shape 454"/>
          <p:cNvSpPr txBox="1">
            <a:spLocks noGrp="1"/>
          </p:cNvSpPr>
          <p:nvPr>
            <p:ph type="body" idx="1"/>
          </p:nvPr>
        </p:nvSpPr>
        <p:spPr>
          <a:xfrm>
            <a:off x="657014" y="4797631"/>
            <a:ext cx="6001173" cy="3785471"/>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Traditional Methods of deploying applications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Typically virtualize the hardware layer (i.e. virtual server)</a:t>
            </a:r>
            <a:endParaRPr sz="1200" dirty="0">
              <a:solidFill>
                <a:schemeClr val="dk1"/>
              </a:solidFill>
              <a:latin typeface="Calibri"/>
              <a:ea typeface="Calibri"/>
              <a:cs typeface="Calibri"/>
              <a:sym typeface="Calibri"/>
            </a:endParaRPr>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Entangled executable, libraries, configuration and lifecycle with host OS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VMs tend to be heavier, </a:t>
            </a:r>
            <a:r>
              <a:rPr lang="en-US" sz="1200" dirty="0" err="1">
                <a:solidFill>
                  <a:schemeClr val="dk1"/>
                </a:solidFill>
                <a:latin typeface="Calibri"/>
                <a:ea typeface="Calibri"/>
                <a:cs typeface="Calibri"/>
                <a:sym typeface="Calibri"/>
              </a:rPr>
              <a:t>approx</a:t>
            </a:r>
            <a:r>
              <a:rPr lang="en-US" sz="1200" dirty="0">
                <a:solidFill>
                  <a:schemeClr val="dk1"/>
                </a:solidFill>
                <a:latin typeface="Calibri"/>
                <a:ea typeface="Calibri"/>
                <a:cs typeface="Calibri"/>
                <a:sym typeface="Calibri"/>
              </a:rPr>
              <a:t> 600MB to several GB</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Hypervisor layer can take up to 33% of CPU overhead</a:t>
            </a:r>
            <a:endParaRPr dirty="0"/>
          </a:p>
          <a:p>
            <a:pPr marL="179525" marR="0" lvl="0" indent="-103325" algn="l" rtl="0">
              <a:spcBef>
                <a:spcPts val="0"/>
              </a:spcBef>
              <a:spcAft>
                <a:spcPts val="0"/>
              </a:spcAft>
              <a:buClr>
                <a:schemeClr val="dk1"/>
              </a:buClr>
              <a:buSzPts val="12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Container based approaches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Operating system virtualization (i.e. virtual Linux machine)</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Encapsulated executables, libraries, configuration, and lifecycle</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Containers tend to be lighter, approx. 20MB to several hundred MB.</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Container layer can typically take between 2-5% CPU overhead </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p:cSld>
    <p:spTree>
      <p:nvGrpSpPr>
        <p:cNvPr id="1" name="Shape 458"/>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p:cSld>
    <p:spTree>
      <p:nvGrpSpPr>
        <p:cNvPr id="1" name="Shape 46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p:cSld>
    <p:spTree>
      <p:nvGrpSpPr>
        <p:cNvPr id="1" name="Shape 47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474"/>
          <p:cNvSpPr txBox="1">
            <a:spLocks noGrp="1"/>
          </p:cNvSpPr>
          <p:nvPr>
            <p:ph type="body" idx="1"/>
          </p:nvPr>
        </p:nvSpPr>
        <p:spPr>
          <a:xfrm>
            <a:off x="653143" y="4679639"/>
            <a:ext cx="6032665" cy="1982418"/>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Google started creation of its own open source orchestration tool ‘Kubernetes’. It has slowly gained dominance as the standard container orchestration tool except for niche use cases. </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179525" marR="0" lvl="0" indent="-179525" algn="l" rtl="0">
              <a:spcBef>
                <a:spcPts val="0"/>
              </a:spcBef>
              <a:spcAft>
                <a:spcPts val="0"/>
              </a:spcAft>
              <a:buClr>
                <a:schemeClr val="dk1"/>
              </a:buClr>
              <a:buSzPts val="1200"/>
              <a:buFont typeface="Arial"/>
              <a:buChar char="•"/>
            </a:pPr>
            <a:r>
              <a:rPr lang="en-US" sz="1200" dirty="0" err="1">
                <a:solidFill>
                  <a:schemeClr val="dk1"/>
                </a:solidFill>
                <a:latin typeface="Calibri"/>
                <a:ea typeface="Calibri"/>
                <a:cs typeface="Calibri"/>
                <a:sym typeface="Calibri"/>
              </a:rPr>
              <a:t>Mesos</a:t>
            </a:r>
            <a:endParaRPr sz="1200" dirty="0">
              <a:solidFill>
                <a:schemeClr val="dk1"/>
              </a:solidFill>
              <a:latin typeface="Calibri"/>
              <a:ea typeface="Calibri"/>
              <a:cs typeface="Calibri"/>
              <a:sym typeface="Calibri"/>
            </a:endParaRPr>
          </a:p>
          <a:p>
            <a:pPr marL="658259" marR="0" lvl="1" indent="-179524"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Still used in early container adoption shops and big data applications</a:t>
            </a:r>
            <a:endParaRPr dirty="0"/>
          </a:p>
          <a:p>
            <a:pPr marL="179525" marR="0" lvl="0" indent="-179525" algn="l" rtl="0">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Docker Swarm</a:t>
            </a:r>
            <a:endParaRPr dirty="0"/>
          </a:p>
          <a:p>
            <a:pPr marL="658259" marR="0" lvl="1" indent="-179524"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Lightweight and may be useful for rapid prototyping. With the ease of deploying Kubernetes to public cloud and greater feature set of Kubernetes this use case is increasingly shrinking.</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p:cSld>
    <p:spTree>
      <p:nvGrpSpPr>
        <p:cNvPr id="1" name="Shape 479"/>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p:cSld>
    <p:spTree>
      <p:nvGrpSpPr>
        <p:cNvPr id="1" name="Shape 48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487"/>
          <p:cNvSpPr txBox="1">
            <a:spLocks noGrp="1"/>
          </p:cNvSpPr>
          <p:nvPr>
            <p:ph type="body" idx="1"/>
          </p:nvPr>
        </p:nvSpPr>
        <p:spPr>
          <a:xfrm>
            <a:off x="648713" y="4655889"/>
            <a:ext cx="6025222" cy="581128"/>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Image: http://www.devoperandi.com/load-balancing-in-kubernetes/</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p:cSld>
    <p:spTree>
      <p:nvGrpSpPr>
        <p:cNvPr id="1" name="Shape 14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p:cSld>
    <p:spTree>
      <p:nvGrpSpPr>
        <p:cNvPr id="1" name="Shape 491"/>
        <p:cNvGrpSpPr/>
        <p:nvPr/>
      </p:nvGrpSpPr>
      <p:grpSpPr>
        <a:xfrm>
          <a:off x="0" y="0"/>
          <a:ext cx="0" cy="0"/>
          <a:chOff x="0" y="0"/>
          <a:chExt cx="0" cy="0"/>
        </a:xfrm>
      </p:grpSpPr>
      <p:sp>
        <p:nvSpPr>
          <p:cNvPr id="4" name="Slide Image Placeholder 3"/>
          <p:cNvSpPr>
            <a:spLocks noGrp="1" noRot="1" noChangeAspect="1"/>
          </p:cNvSpPr>
          <p:nvPr>
            <p:ph type="sldImg"/>
          </p:nvPr>
        </p:nvSpPr>
        <p:spPr>
          <a:xfrm>
            <a:off x="750888" y="230188"/>
            <a:ext cx="5813425" cy="4360862"/>
          </a:xfrm>
        </p:spPr>
      </p:sp>
      <p:sp>
        <p:nvSpPr>
          <p:cNvPr id="8" name="Shape 493"/>
          <p:cNvSpPr txBox="1">
            <a:spLocks noGrp="1"/>
          </p:cNvSpPr>
          <p:nvPr>
            <p:ph type="body" idx="1"/>
          </p:nvPr>
        </p:nvSpPr>
        <p:spPr>
          <a:xfrm>
            <a:off x="696213" y="4703389"/>
            <a:ext cx="5989595" cy="533626"/>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Image: http://www.devoperandi.com/load-balancing-in-kubernetes/</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p:cSld>
    <p:spTree>
      <p:nvGrpSpPr>
        <p:cNvPr id="1" name="Shape 49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p:cSld>
    <p:spTree>
      <p:nvGrpSpPr>
        <p:cNvPr id="1" name="Shape 50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507"/>
          <p:cNvSpPr txBox="1">
            <a:spLocks noGrp="1"/>
          </p:cNvSpPr>
          <p:nvPr>
            <p:ph type="body" idx="1"/>
          </p:nvPr>
        </p:nvSpPr>
        <p:spPr>
          <a:xfrm>
            <a:off x="593766" y="4703389"/>
            <a:ext cx="6139543" cy="12699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Since then Kubernetes has an improved WebUI, Autoscaling and Multi-tenancy features among others. It’s a fast moving space!</a:t>
            </a:r>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p:cSld>
    <p:spTree>
      <p:nvGrpSpPr>
        <p:cNvPr id="1" name="Shape 51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p:cSld>
    <p:spTree>
      <p:nvGrpSpPr>
        <p:cNvPr id="1" name="Shape 520"/>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522"/>
          <p:cNvSpPr txBox="1">
            <a:spLocks noGrp="1"/>
          </p:cNvSpPr>
          <p:nvPr>
            <p:ph type="body" idx="1"/>
          </p:nvPr>
        </p:nvSpPr>
        <p:spPr>
          <a:xfrm>
            <a:off x="498764" y="4679639"/>
            <a:ext cx="6305797" cy="2184296"/>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https://githubengineering.com/kubernetes-at-github/</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a:t>
            </a:r>
            <a:r>
              <a:rPr lang="en-US" sz="1300">
                <a:solidFill>
                  <a:schemeClr val="dk1"/>
                </a:solidFill>
                <a:latin typeface="Calibri"/>
                <a:ea typeface="Calibri"/>
                <a:cs typeface="Calibri"/>
                <a:sym typeface="Calibri"/>
              </a:rPr>
              <a:t>Ruby on Rails application (we call it </a:t>
            </a:r>
            <a:r>
              <a:rPr lang="en-US" sz="1200">
                <a:solidFill>
                  <a:schemeClr val="dk1"/>
                </a:solidFill>
                <a:latin typeface="Calibri"/>
                <a:ea typeface="Calibri"/>
                <a:cs typeface="Calibri"/>
                <a:sym typeface="Calibri"/>
              </a:rPr>
              <a:t>github/github</a:t>
            </a:r>
            <a:r>
              <a:rPr lang="en-US" sz="1300">
                <a:solidFill>
                  <a:schemeClr val="dk1"/>
                </a:solidFill>
                <a:latin typeface="Calibri"/>
                <a:ea typeface="Calibri"/>
                <a:cs typeface="Calibri"/>
                <a:sym typeface="Calibri"/>
              </a:rPr>
              <a:t>) was configured a lot like it was eight years ago: </a:t>
            </a:r>
            <a:r>
              <a:rPr lang="en-US" sz="1300" u="sng">
                <a:solidFill>
                  <a:schemeClr val="hlink"/>
                </a:solidFill>
                <a:latin typeface="Calibri"/>
                <a:ea typeface="Calibri"/>
                <a:cs typeface="Calibri"/>
                <a:sym typeface="Calibri"/>
                <a:hlinkClick r:id="rId3"/>
              </a:rPr>
              <a:t>Unicorn</a:t>
            </a:r>
            <a:r>
              <a:rPr lang="en-US" sz="1300">
                <a:solidFill>
                  <a:schemeClr val="dk1"/>
                </a:solidFill>
                <a:latin typeface="Calibri"/>
                <a:ea typeface="Calibri"/>
                <a:cs typeface="Calibri"/>
                <a:sym typeface="Calibri"/>
              </a:rPr>
              <a:t> processes managed by a Ruby process manager called </a:t>
            </a:r>
            <a:r>
              <a:rPr lang="en-US" sz="1300" u="sng">
                <a:solidFill>
                  <a:schemeClr val="hlink"/>
                </a:solidFill>
                <a:latin typeface="Calibri"/>
                <a:ea typeface="Calibri"/>
                <a:cs typeface="Calibri"/>
                <a:sym typeface="Calibri"/>
                <a:hlinkClick r:id="rId4"/>
              </a:rPr>
              <a:t>God</a:t>
            </a:r>
            <a:r>
              <a:rPr lang="en-US" sz="1300">
                <a:solidFill>
                  <a:schemeClr val="dk1"/>
                </a:solidFill>
                <a:latin typeface="Calibri"/>
                <a:ea typeface="Calibri"/>
                <a:cs typeface="Calibri"/>
                <a:sym typeface="Calibri"/>
              </a:rPr>
              <a:t> running on Puppet-managed servers. Similarly, our </a:t>
            </a:r>
            <a:r>
              <a:rPr lang="en-US" sz="1300" u="sng">
                <a:solidFill>
                  <a:schemeClr val="hlink"/>
                </a:solidFill>
                <a:latin typeface="Calibri"/>
                <a:ea typeface="Calibri"/>
                <a:cs typeface="Calibri"/>
                <a:sym typeface="Calibri"/>
                <a:hlinkClick r:id="rId5"/>
              </a:rPr>
              <a:t>chatops deployment</a:t>
            </a:r>
            <a:r>
              <a:rPr lang="en-US" sz="1300">
                <a:solidFill>
                  <a:schemeClr val="dk1"/>
                </a:solidFill>
                <a:latin typeface="Calibri"/>
                <a:ea typeface="Calibri"/>
                <a:cs typeface="Calibri"/>
                <a:sym typeface="Calibri"/>
              </a:rPr>
              <a:t> worked a lot like it did when it was first introduced: Capistrano established SSH connections to each frontend server, then </a:t>
            </a:r>
            <a:r>
              <a:rPr lang="en-US" sz="1300" u="sng">
                <a:solidFill>
                  <a:schemeClr val="hlink"/>
                </a:solidFill>
                <a:latin typeface="Calibri"/>
                <a:ea typeface="Calibri"/>
                <a:cs typeface="Calibri"/>
                <a:sym typeface="Calibri"/>
                <a:hlinkClick r:id="rId6"/>
              </a:rPr>
              <a:t>updated the code in place</a:t>
            </a:r>
            <a:r>
              <a:rPr lang="en-US" sz="1300">
                <a:solidFill>
                  <a:schemeClr val="dk1"/>
                </a:solidFill>
                <a:latin typeface="Calibri"/>
                <a:ea typeface="Calibri"/>
                <a:cs typeface="Calibri"/>
                <a:sym typeface="Calibri"/>
              </a:rPr>
              <a:t> and restarted application processes. When peak request load exceeded available frontend CPU capacity, GitHub Site Reliability Engineers would </a:t>
            </a:r>
            <a:r>
              <a:rPr lang="en-US" sz="1300" u="sng">
                <a:solidFill>
                  <a:schemeClr val="hlink"/>
                </a:solidFill>
                <a:latin typeface="Calibri"/>
                <a:ea typeface="Calibri"/>
                <a:cs typeface="Calibri"/>
                <a:sym typeface="Calibri"/>
                <a:hlinkClick r:id="rId7"/>
              </a:rPr>
              <a:t>provision additional capacity</a:t>
            </a:r>
            <a:r>
              <a:rPr lang="en-US" sz="1300">
                <a:solidFill>
                  <a:schemeClr val="dk1"/>
                </a:solidFill>
                <a:latin typeface="Calibri"/>
                <a:ea typeface="Calibri"/>
                <a:cs typeface="Calibri"/>
                <a:sym typeface="Calibri"/>
              </a:rPr>
              <a:t> and add it to the pool of active frontend servers.”</a:t>
            </a:r>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p:cSld>
    <p:spTree>
      <p:nvGrpSpPr>
        <p:cNvPr id="1" name="Shape 52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529"/>
          <p:cNvSpPr txBox="1">
            <a:spLocks noGrp="1"/>
          </p:cNvSpPr>
          <p:nvPr>
            <p:ph type="body" idx="1"/>
          </p:nvPr>
        </p:nvSpPr>
        <p:spPr>
          <a:xfrm>
            <a:off x="731838" y="4703388"/>
            <a:ext cx="6001471" cy="557377"/>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https://githubengineering.com/kubernetes-at-github/</a:t>
            </a:r>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p:cSld>
    <p:spTree>
      <p:nvGrpSpPr>
        <p:cNvPr id="1" name="Shape 53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536"/>
          <p:cNvSpPr txBox="1">
            <a:spLocks noGrp="1"/>
          </p:cNvSpPr>
          <p:nvPr>
            <p:ph type="body" idx="1"/>
          </p:nvPr>
        </p:nvSpPr>
        <p:spPr>
          <a:xfrm>
            <a:off x="558140" y="4679638"/>
            <a:ext cx="6246421" cy="4452487"/>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Sub projects shipped:</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A Kubernetes cluster running in an AWS VPC managed using a combination of </a:t>
            </a:r>
            <a:r>
              <a:rPr lang="en-US" sz="1300" u="sng" dirty="0">
                <a:solidFill>
                  <a:schemeClr val="hlink"/>
                </a:solidFill>
                <a:latin typeface="Calibri"/>
                <a:ea typeface="Calibri"/>
                <a:cs typeface="Calibri"/>
                <a:sym typeface="Calibri"/>
                <a:hlinkClick r:id="rId3"/>
              </a:rPr>
              <a:t>Terraform</a:t>
            </a:r>
            <a:r>
              <a:rPr lang="en-US" sz="1300" dirty="0">
                <a:solidFill>
                  <a:schemeClr val="dk1"/>
                </a:solidFill>
                <a:latin typeface="Calibri"/>
                <a:ea typeface="Calibri"/>
                <a:cs typeface="Calibri"/>
                <a:sym typeface="Calibri"/>
              </a:rPr>
              <a:t> and </a:t>
            </a:r>
            <a:r>
              <a:rPr lang="en-US" sz="1300" u="sng" dirty="0">
                <a:solidFill>
                  <a:schemeClr val="hlink"/>
                </a:solidFill>
                <a:latin typeface="Calibri"/>
                <a:ea typeface="Calibri"/>
                <a:cs typeface="Calibri"/>
                <a:sym typeface="Calibri"/>
                <a:hlinkClick r:id="rId4"/>
              </a:rPr>
              <a:t>kops</a:t>
            </a:r>
            <a:r>
              <a:rPr lang="en-US" sz="13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A set of Bash integration tests that exercise ephemeral Kubernetes clusters, used heavily in the beginning of the project to gain confidence in Kubernetes.</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A </a:t>
            </a:r>
            <a:r>
              <a:rPr lang="en-US" sz="1300" dirty="0" err="1">
                <a:solidFill>
                  <a:schemeClr val="dk1"/>
                </a:solidFill>
                <a:latin typeface="Calibri"/>
                <a:ea typeface="Calibri"/>
                <a:cs typeface="Calibri"/>
                <a:sym typeface="Calibri"/>
              </a:rPr>
              <a:t>Dockerfile</a:t>
            </a:r>
            <a:r>
              <a:rPr lang="en-US" sz="1300" dirty="0">
                <a:solidFill>
                  <a:schemeClr val="dk1"/>
                </a:solidFill>
                <a:latin typeface="Calibri"/>
                <a:ea typeface="Calibri"/>
                <a:cs typeface="Calibri"/>
                <a:sym typeface="Calibri"/>
              </a:rPr>
              <a:t> for </a:t>
            </a:r>
            <a:r>
              <a:rPr lang="en-US" sz="1300" dirty="0" err="1">
                <a:solidFill>
                  <a:schemeClr val="dk1"/>
                </a:solidFill>
                <a:latin typeface="Calibri"/>
                <a:ea typeface="Calibri"/>
                <a:cs typeface="Calibri"/>
                <a:sym typeface="Calibri"/>
              </a:rPr>
              <a:t>github</a:t>
            </a:r>
            <a:r>
              <a:rPr lang="en-US" sz="1300" dirty="0">
                <a:solidFill>
                  <a:schemeClr val="dk1"/>
                </a:solidFill>
                <a:latin typeface="Calibri"/>
                <a:ea typeface="Calibri"/>
                <a:cs typeface="Calibri"/>
                <a:sym typeface="Calibri"/>
              </a:rPr>
              <a:t>/</a:t>
            </a:r>
            <a:r>
              <a:rPr lang="en-US" sz="1300" dirty="0" err="1">
                <a:solidFill>
                  <a:schemeClr val="dk1"/>
                </a:solidFill>
                <a:latin typeface="Calibri"/>
                <a:ea typeface="Calibri"/>
                <a:cs typeface="Calibri"/>
                <a:sym typeface="Calibri"/>
              </a:rPr>
              <a:t>github</a:t>
            </a:r>
            <a:r>
              <a:rPr lang="en-US" sz="13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Enhancements to our internal CI platform to support building and publishing containers to a container registry.</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YAML representations of 50+ Kubernetes resources, checked into </a:t>
            </a:r>
            <a:r>
              <a:rPr lang="en-US" sz="1300" dirty="0" err="1">
                <a:solidFill>
                  <a:schemeClr val="dk1"/>
                </a:solidFill>
                <a:latin typeface="Calibri"/>
                <a:ea typeface="Calibri"/>
                <a:cs typeface="Calibri"/>
                <a:sym typeface="Calibri"/>
              </a:rPr>
              <a:t>github</a:t>
            </a:r>
            <a:r>
              <a:rPr lang="en-US" sz="1300" dirty="0">
                <a:solidFill>
                  <a:schemeClr val="dk1"/>
                </a:solidFill>
                <a:latin typeface="Calibri"/>
                <a:ea typeface="Calibri"/>
                <a:cs typeface="Calibri"/>
                <a:sym typeface="Calibri"/>
              </a:rPr>
              <a:t>/</a:t>
            </a:r>
            <a:r>
              <a:rPr lang="en-US" sz="1300" dirty="0" err="1">
                <a:solidFill>
                  <a:schemeClr val="dk1"/>
                </a:solidFill>
                <a:latin typeface="Calibri"/>
                <a:ea typeface="Calibri"/>
                <a:cs typeface="Calibri"/>
                <a:sym typeface="Calibri"/>
              </a:rPr>
              <a:t>github</a:t>
            </a:r>
            <a:r>
              <a:rPr lang="en-US" sz="13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Enhancements to our internal deployment application to support deploying Kubernetes resources from a repository into a Kubernetes namespace, as well as the creation of Kubernetes secrets from our internal secret store.</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A service that combines </a:t>
            </a:r>
            <a:r>
              <a:rPr lang="en-US" sz="1300" dirty="0" err="1">
                <a:solidFill>
                  <a:schemeClr val="dk1"/>
                </a:solidFill>
                <a:latin typeface="Calibri"/>
                <a:ea typeface="Calibri"/>
                <a:cs typeface="Calibri"/>
                <a:sym typeface="Calibri"/>
              </a:rPr>
              <a:t>haproxy</a:t>
            </a:r>
            <a:r>
              <a:rPr lang="en-US" sz="1300" dirty="0">
                <a:solidFill>
                  <a:schemeClr val="dk1"/>
                </a:solidFill>
                <a:latin typeface="Calibri"/>
                <a:ea typeface="Calibri"/>
                <a:cs typeface="Calibri"/>
                <a:sym typeface="Calibri"/>
              </a:rPr>
              <a:t> and consul-template to route traffic from Unicorn pods to the existing services that publish service information there.</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A service that reads Kubernetes events and sends abnormal ones to our internal error tracking system.</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A </a:t>
            </a:r>
            <a:r>
              <a:rPr lang="en-US" sz="1300" u="sng" dirty="0" err="1">
                <a:solidFill>
                  <a:schemeClr val="hlink"/>
                </a:solidFill>
                <a:latin typeface="Calibri"/>
                <a:ea typeface="Calibri"/>
                <a:cs typeface="Calibri"/>
                <a:sym typeface="Calibri"/>
                <a:hlinkClick r:id="rId5"/>
              </a:rPr>
              <a:t>chatops</a:t>
            </a:r>
            <a:r>
              <a:rPr lang="en-US" sz="1300" u="sng" dirty="0">
                <a:solidFill>
                  <a:schemeClr val="hlink"/>
                </a:solidFill>
                <a:latin typeface="Calibri"/>
                <a:ea typeface="Calibri"/>
                <a:cs typeface="Calibri"/>
                <a:sym typeface="Calibri"/>
                <a:hlinkClick r:id="rId5"/>
              </a:rPr>
              <a:t>-</a:t>
            </a:r>
            <a:r>
              <a:rPr lang="en-US" sz="1300" u="sng" dirty="0" err="1">
                <a:solidFill>
                  <a:schemeClr val="hlink"/>
                </a:solidFill>
                <a:latin typeface="Calibri"/>
                <a:ea typeface="Calibri"/>
                <a:cs typeface="Calibri"/>
                <a:sym typeface="Calibri"/>
                <a:hlinkClick r:id="rId5"/>
              </a:rPr>
              <a:t>rpc</a:t>
            </a:r>
            <a:r>
              <a:rPr lang="en-US" sz="1300" dirty="0">
                <a:solidFill>
                  <a:schemeClr val="dk1"/>
                </a:solidFill>
                <a:latin typeface="Calibri"/>
                <a:ea typeface="Calibri"/>
                <a:cs typeface="Calibri"/>
                <a:sym typeface="Calibri"/>
              </a:rPr>
              <a:t>-compatible service called </a:t>
            </a:r>
            <a:r>
              <a:rPr lang="en-US" sz="1300" dirty="0" err="1">
                <a:solidFill>
                  <a:schemeClr val="dk1"/>
                </a:solidFill>
                <a:latin typeface="Calibri"/>
                <a:ea typeface="Calibri"/>
                <a:cs typeface="Calibri"/>
                <a:sym typeface="Calibri"/>
              </a:rPr>
              <a:t>kube</a:t>
            </a:r>
            <a:r>
              <a:rPr lang="en-US" sz="1300" dirty="0">
                <a:solidFill>
                  <a:schemeClr val="dk1"/>
                </a:solidFill>
                <a:latin typeface="Calibri"/>
                <a:ea typeface="Calibri"/>
                <a:cs typeface="Calibri"/>
                <a:sym typeface="Calibri"/>
              </a:rPr>
              <a:t>-me that exposes a limited set of </a:t>
            </a:r>
            <a:r>
              <a:rPr lang="en-US" sz="1300" dirty="0" err="1">
                <a:solidFill>
                  <a:schemeClr val="dk1"/>
                </a:solidFill>
                <a:latin typeface="Calibri"/>
                <a:ea typeface="Calibri"/>
                <a:cs typeface="Calibri"/>
                <a:sym typeface="Calibri"/>
              </a:rPr>
              <a:t>kubectl</a:t>
            </a:r>
            <a:r>
              <a:rPr lang="en-US" sz="1300" dirty="0">
                <a:solidFill>
                  <a:schemeClr val="dk1"/>
                </a:solidFill>
                <a:latin typeface="Calibri"/>
                <a:ea typeface="Calibri"/>
                <a:cs typeface="Calibri"/>
                <a:sym typeface="Calibri"/>
              </a:rPr>
              <a:t> commands to users via chat.</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p:cSld>
    <p:spTree>
      <p:nvGrpSpPr>
        <p:cNvPr id="1" name="Shape 543"/>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545"/>
          <p:cNvSpPr txBox="1">
            <a:spLocks noGrp="1"/>
          </p:cNvSpPr>
          <p:nvPr>
            <p:ph type="body" idx="1"/>
          </p:nvPr>
        </p:nvSpPr>
        <p:spPr>
          <a:xfrm>
            <a:off x="605642" y="4679638"/>
            <a:ext cx="6080166" cy="4452487"/>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https://githubengineering.com/kubernetes-at-github/</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https://news.ycombinator.com/item?id=15029086</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Subprojects in </a:t>
            </a:r>
            <a:r>
              <a:rPr lang="en-US" sz="1200" dirty="0" err="1">
                <a:solidFill>
                  <a:schemeClr val="dk1"/>
                </a:solidFill>
                <a:latin typeface="Calibri"/>
                <a:ea typeface="Calibri"/>
                <a:cs typeface="Calibri"/>
                <a:sym typeface="Calibri"/>
              </a:rPr>
              <a:t>Github</a:t>
            </a:r>
            <a:r>
              <a:rPr lang="en-US" sz="1200" dirty="0">
                <a:solidFill>
                  <a:schemeClr val="dk1"/>
                </a:solidFill>
                <a:latin typeface="Calibri"/>
                <a:ea typeface="Calibri"/>
                <a:cs typeface="Calibri"/>
                <a:sym typeface="Calibri"/>
              </a:rPr>
              <a:t> FE Deployment</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a:t>
            </a:r>
            <a:r>
              <a:rPr lang="en-US" sz="1300" dirty="0">
                <a:solidFill>
                  <a:schemeClr val="dk1"/>
                </a:solidFill>
                <a:latin typeface="Calibri"/>
                <a:ea typeface="Calibri"/>
                <a:cs typeface="Calibri"/>
                <a:sym typeface="Calibri"/>
              </a:rPr>
              <a:t>A timely and thorough post about </a:t>
            </a:r>
            <a:r>
              <a:rPr lang="en-US" sz="1300" u="sng" dirty="0">
                <a:solidFill>
                  <a:schemeClr val="hlink"/>
                </a:solidFill>
                <a:latin typeface="Calibri"/>
                <a:ea typeface="Calibri"/>
                <a:cs typeface="Calibri"/>
                <a:sym typeface="Calibri"/>
                <a:hlinkClick r:id="rId3"/>
              </a:rPr>
              <a:t>container networking</a:t>
            </a:r>
            <a:r>
              <a:rPr lang="en-US" sz="1300" dirty="0">
                <a:solidFill>
                  <a:schemeClr val="dk1"/>
                </a:solidFill>
                <a:latin typeface="Calibri"/>
                <a:ea typeface="Calibri"/>
                <a:cs typeface="Calibri"/>
                <a:sym typeface="Calibri"/>
              </a:rPr>
              <a:t> helped us select the </a:t>
            </a:r>
            <a:r>
              <a:rPr lang="en-US" sz="1300" u="sng" dirty="0">
                <a:solidFill>
                  <a:schemeClr val="hlink"/>
                </a:solidFill>
                <a:latin typeface="Calibri"/>
                <a:ea typeface="Calibri"/>
                <a:cs typeface="Calibri"/>
                <a:sym typeface="Calibri"/>
                <a:hlinkClick r:id="rId4"/>
              </a:rPr>
              <a:t>Calico</a:t>
            </a:r>
            <a:r>
              <a:rPr lang="en-US" sz="1300" u="sng" dirty="0">
                <a:solidFill>
                  <a:schemeClr val="dk1"/>
                </a:solidFill>
                <a:latin typeface="Calibri"/>
                <a:ea typeface="Calibri"/>
                <a:cs typeface="Calibri"/>
                <a:sym typeface="Calibri"/>
              </a:rPr>
              <a:t> </a:t>
            </a:r>
            <a:r>
              <a:rPr lang="en-US" sz="1300" dirty="0">
                <a:solidFill>
                  <a:schemeClr val="dk1"/>
                </a:solidFill>
                <a:latin typeface="Calibri"/>
                <a:ea typeface="Calibri"/>
                <a:cs typeface="Calibri"/>
                <a:sym typeface="Calibri"/>
              </a:rPr>
              <a:t>network provider, which provided the out-of-the box functionality we needed to ship a cluster quickly in </a:t>
            </a:r>
            <a:r>
              <a:rPr lang="en-US" sz="1300" dirty="0" err="1">
                <a:solidFill>
                  <a:schemeClr val="dk1"/>
                </a:solidFill>
                <a:latin typeface="Calibri"/>
                <a:ea typeface="Calibri"/>
                <a:cs typeface="Calibri"/>
                <a:sym typeface="Calibri"/>
              </a:rPr>
              <a:t>ipip</a:t>
            </a:r>
            <a:r>
              <a:rPr lang="en-US" sz="1300" dirty="0">
                <a:solidFill>
                  <a:schemeClr val="dk1"/>
                </a:solidFill>
                <a:latin typeface="Calibri"/>
                <a:ea typeface="Calibri"/>
                <a:cs typeface="Calibri"/>
                <a:sym typeface="Calibri"/>
              </a:rPr>
              <a:t> mode while giving us the flexibility to explore peering with our network infrastructure later.</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Following no less than a dozen reads of </a:t>
            </a:r>
            <a:r>
              <a:rPr lang="en-US" sz="1300" u="sng" dirty="0">
                <a:solidFill>
                  <a:schemeClr val="hlink"/>
                </a:solidFill>
                <a:latin typeface="Calibri"/>
                <a:ea typeface="Calibri"/>
                <a:cs typeface="Calibri"/>
                <a:sym typeface="Calibri"/>
                <a:hlinkClick r:id="rId5"/>
              </a:rPr>
              <a:t>@</a:t>
            </a:r>
            <a:r>
              <a:rPr lang="en-US" sz="1300" u="sng" dirty="0" err="1">
                <a:solidFill>
                  <a:schemeClr val="hlink"/>
                </a:solidFill>
                <a:latin typeface="Calibri"/>
                <a:ea typeface="Calibri"/>
                <a:cs typeface="Calibri"/>
                <a:sym typeface="Calibri"/>
                <a:hlinkClick r:id="rId5"/>
              </a:rPr>
              <a:t>kelseyhightower</a:t>
            </a:r>
            <a:r>
              <a:rPr lang="en-US" sz="1300" dirty="0" err="1">
                <a:solidFill>
                  <a:schemeClr val="dk1"/>
                </a:solidFill>
                <a:latin typeface="Calibri"/>
                <a:ea typeface="Calibri"/>
                <a:cs typeface="Calibri"/>
                <a:sym typeface="Calibri"/>
              </a:rPr>
              <a:t>’s</a:t>
            </a:r>
            <a:r>
              <a:rPr lang="en-US" sz="1300" dirty="0">
                <a:solidFill>
                  <a:schemeClr val="dk1"/>
                </a:solidFill>
                <a:latin typeface="Calibri"/>
                <a:ea typeface="Calibri"/>
                <a:cs typeface="Calibri"/>
                <a:sym typeface="Calibri"/>
              </a:rPr>
              <a:t> indispensable </a:t>
            </a:r>
            <a:r>
              <a:rPr lang="en-US" sz="1300" u="sng" dirty="0">
                <a:solidFill>
                  <a:schemeClr val="hlink"/>
                </a:solidFill>
                <a:latin typeface="Calibri"/>
                <a:ea typeface="Calibri"/>
                <a:cs typeface="Calibri"/>
                <a:sym typeface="Calibri"/>
                <a:hlinkClick r:id="rId6"/>
              </a:rPr>
              <a:t>Kubernetes the hard way</a:t>
            </a:r>
            <a:r>
              <a:rPr lang="en-US" sz="1300" dirty="0">
                <a:solidFill>
                  <a:schemeClr val="dk1"/>
                </a:solidFill>
                <a:latin typeface="Calibri"/>
                <a:ea typeface="Calibri"/>
                <a:cs typeface="Calibri"/>
                <a:sym typeface="Calibri"/>
              </a:rPr>
              <a:t>, we assembled a handful of manually provisioned servers into a temporary Kubernetes cluster that passed the same set of integration tests we used to exercise our AWS clusters.</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We built a small tool to generate the CA and configuration necessary for each cluster in a format that could be consumed by our internal Puppet and secret systems.</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We </a:t>
            </a:r>
            <a:r>
              <a:rPr lang="en-US" sz="1300" dirty="0" err="1">
                <a:solidFill>
                  <a:schemeClr val="dk1"/>
                </a:solidFill>
                <a:latin typeface="Calibri"/>
                <a:ea typeface="Calibri"/>
                <a:cs typeface="Calibri"/>
                <a:sym typeface="Calibri"/>
              </a:rPr>
              <a:t>Puppetized</a:t>
            </a:r>
            <a:r>
              <a:rPr lang="en-US" sz="1300" dirty="0">
                <a:solidFill>
                  <a:schemeClr val="dk1"/>
                </a:solidFill>
                <a:latin typeface="Calibri"/>
                <a:ea typeface="Calibri"/>
                <a:cs typeface="Calibri"/>
                <a:sym typeface="Calibri"/>
              </a:rPr>
              <a:t> the configuration of two instance roles - Kubernetes nodes and Kubernetes </a:t>
            </a:r>
            <a:r>
              <a:rPr lang="en-US" sz="1300" dirty="0" err="1">
                <a:solidFill>
                  <a:schemeClr val="dk1"/>
                </a:solidFill>
                <a:latin typeface="Calibri"/>
                <a:ea typeface="Calibri"/>
                <a:cs typeface="Calibri"/>
                <a:sym typeface="Calibri"/>
              </a:rPr>
              <a:t>apiservers</a:t>
            </a:r>
            <a:r>
              <a:rPr lang="en-US" sz="1300" dirty="0">
                <a:solidFill>
                  <a:schemeClr val="dk1"/>
                </a:solidFill>
                <a:latin typeface="Calibri"/>
                <a:ea typeface="Calibri"/>
                <a:cs typeface="Calibri"/>
                <a:sym typeface="Calibri"/>
              </a:rPr>
              <a:t> - in a fashion that allows a user to provide the name of an already-configured cluster to join at provision time.</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We built a small Go service to consume container logs, append metadata in key/value format to each line, and send them to the hosts’ local syslog endpoint.</a:t>
            </a:r>
            <a:endParaRPr dirty="0"/>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We enhanced </a:t>
            </a:r>
            <a:r>
              <a:rPr lang="en-US" sz="1300" u="sng" dirty="0">
                <a:solidFill>
                  <a:schemeClr val="hlink"/>
                </a:solidFill>
                <a:latin typeface="Calibri"/>
                <a:ea typeface="Calibri"/>
                <a:cs typeface="Calibri"/>
                <a:sym typeface="Calibri"/>
                <a:hlinkClick r:id="rId7"/>
              </a:rPr>
              <a:t>GLB</a:t>
            </a:r>
            <a:r>
              <a:rPr lang="en-US" sz="1300" dirty="0">
                <a:solidFill>
                  <a:schemeClr val="dk1"/>
                </a:solidFill>
                <a:latin typeface="Calibri"/>
                <a:ea typeface="Calibri"/>
                <a:cs typeface="Calibri"/>
                <a:sym typeface="Calibri"/>
              </a:rPr>
              <a:t>, our internal load balancing service, to support Kubernetes </a:t>
            </a:r>
            <a:r>
              <a:rPr lang="en-US" sz="1300" dirty="0" err="1">
                <a:solidFill>
                  <a:schemeClr val="dk1"/>
                </a:solidFill>
                <a:latin typeface="Calibri"/>
                <a:ea typeface="Calibri"/>
                <a:cs typeface="Calibri"/>
                <a:sym typeface="Calibri"/>
              </a:rPr>
              <a:t>NodePort</a:t>
            </a:r>
            <a:r>
              <a:rPr lang="en-US" sz="1300" dirty="0">
                <a:solidFill>
                  <a:schemeClr val="dk1"/>
                </a:solidFill>
                <a:latin typeface="Calibri"/>
                <a:ea typeface="Calibri"/>
                <a:cs typeface="Calibri"/>
                <a:sym typeface="Calibri"/>
              </a:rPr>
              <a:t> Services.</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p:cSld>
    <p:spTree>
      <p:nvGrpSpPr>
        <p:cNvPr id="1" name="Shape 55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553"/>
          <p:cNvSpPr txBox="1">
            <a:spLocks noGrp="1"/>
          </p:cNvSpPr>
          <p:nvPr>
            <p:ph type="body" idx="1"/>
          </p:nvPr>
        </p:nvSpPr>
        <p:spPr>
          <a:xfrm>
            <a:off x="570016" y="4667764"/>
            <a:ext cx="6115792" cy="1495528"/>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What does </a:t>
            </a:r>
            <a:r>
              <a:rPr lang="en-US" sz="1300" i="1" dirty="0">
                <a:solidFill>
                  <a:schemeClr val="dk1"/>
                </a:solidFill>
                <a:latin typeface="Calibri"/>
                <a:ea typeface="Calibri"/>
                <a:cs typeface="Calibri"/>
                <a:sym typeface="Calibri"/>
              </a:rPr>
              <a:t>Kubernetes</a:t>
            </a:r>
            <a:r>
              <a:rPr lang="en-US" sz="1300" dirty="0">
                <a:solidFill>
                  <a:schemeClr val="dk1"/>
                </a:solidFill>
                <a:latin typeface="Calibri"/>
                <a:ea typeface="Calibri"/>
                <a:cs typeface="Calibri"/>
                <a:sym typeface="Calibri"/>
              </a:rPr>
              <a:t> mean? K8s? Pronounced ”Kates”</a:t>
            </a:r>
            <a:endParaRPr dirty="0"/>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The name </a:t>
            </a:r>
            <a:r>
              <a:rPr lang="en-US" sz="1300" b="1" dirty="0">
                <a:solidFill>
                  <a:schemeClr val="dk1"/>
                </a:solidFill>
                <a:latin typeface="Calibri"/>
                <a:ea typeface="Calibri"/>
                <a:cs typeface="Calibri"/>
                <a:sym typeface="Calibri"/>
              </a:rPr>
              <a:t>Kubernetes</a:t>
            </a:r>
            <a:r>
              <a:rPr lang="en-US" sz="1300" dirty="0">
                <a:solidFill>
                  <a:schemeClr val="dk1"/>
                </a:solidFill>
                <a:latin typeface="Calibri"/>
                <a:ea typeface="Calibri"/>
                <a:cs typeface="Calibri"/>
                <a:sym typeface="Calibri"/>
              </a:rPr>
              <a:t> originates from Greek, meaning </a:t>
            </a:r>
            <a:r>
              <a:rPr lang="en-US" sz="1300" i="1" dirty="0">
                <a:solidFill>
                  <a:schemeClr val="dk1"/>
                </a:solidFill>
                <a:latin typeface="Calibri"/>
                <a:ea typeface="Calibri"/>
                <a:cs typeface="Calibri"/>
                <a:sym typeface="Calibri"/>
              </a:rPr>
              <a:t>helmsman</a:t>
            </a:r>
            <a:r>
              <a:rPr lang="en-US" sz="1300" dirty="0">
                <a:solidFill>
                  <a:schemeClr val="dk1"/>
                </a:solidFill>
                <a:latin typeface="Calibri"/>
                <a:ea typeface="Calibri"/>
                <a:cs typeface="Calibri"/>
                <a:sym typeface="Calibri"/>
              </a:rPr>
              <a:t> or </a:t>
            </a:r>
            <a:r>
              <a:rPr lang="en-US" sz="1300" i="1" dirty="0">
                <a:solidFill>
                  <a:schemeClr val="dk1"/>
                </a:solidFill>
                <a:latin typeface="Calibri"/>
                <a:ea typeface="Calibri"/>
                <a:cs typeface="Calibri"/>
                <a:sym typeface="Calibri"/>
              </a:rPr>
              <a:t>pilot</a:t>
            </a:r>
            <a:r>
              <a:rPr lang="en-US" sz="1300" dirty="0">
                <a:solidFill>
                  <a:schemeClr val="dk1"/>
                </a:solidFill>
                <a:latin typeface="Calibri"/>
                <a:ea typeface="Calibri"/>
                <a:cs typeface="Calibri"/>
                <a:sym typeface="Calibri"/>
              </a:rPr>
              <a:t>, and is the root of </a:t>
            </a:r>
            <a:r>
              <a:rPr lang="en-US" sz="1300" i="1" dirty="0">
                <a:solidFill>
                  <a:schemeClr val="dk1"/>
                </a:solidFill>
                <a:latin typeface="Calibri"/>
                <a:ea typeface="Calibri"/>
                <a:cs typeface="Calibri"/>
                <a:sym typeface="Calibri"/>
              </a:rPr>
              <a:t>governor</a:t>
            </a:r>
            <a:r>
              <a:rPr lang="en-US" sz="1300" dirty="0">
                <a:solidFill>
                  <a:schemeClr val="dk1"/>
                </a:solidFill>
                <a:latin typeface="Calibri"/>
                <a:ea typeface="Calibri"/>
                <a:cs typeface="Calibri"/>
                <a:sym typeface="Calibri"/>
              </a:rPr>
              <a:t> and </a:t>
            </a:r>
            <a:r>
              <a:rPr lang="en-US" sz="1300" u="sng" dirty="0">
                <a:solidFill>
                  <a:schemeClr val="hlink"/>
                </a:solidFill>
                <a:latin typeface="Calibri"/>
                <a:ea typeface="Calibri"/>
                <a:cs typeface="Calibri"/>
                <a:sym typeface="Calibri"/>
                <a:hlinkClick r:id="rId3"/>
              </a:rPr>
              <a:t>cybernetic</a:t>
            </a:r>
            <a:r>
              <a:rPr lang="en-US" sz="1300" dirty="0">
                <a:solidFill>
                  <a:schemeClr val="dk1"/>
                </a:solidFill>
                <a:latin typeface="Calibri"/>
                <a:ea typeface="Calibri"/>
                <a:cs typeface="Calibri"/>
                <a:sym typeface="Calibri"/>
              </a:rPr>
              <a:t>. </a:t>
            </a:r>
            <a:r>
              <a:rPr lang="en-US" sz="1300" i="1" dirty="0">
                <a:solidFill>
                  <a:schemeClr val="dk1"/>
                </a:solidFill>
                <a:latin typeface="Calibri"/>
                <a:ea typeface="Calibri"/>
                <a:cs typeface="Calibri"/>
                <a:sym typeface="Calibri"/>
              </a:rPr>
              <a:t>K8s</a:t>
            </a:r>
            <a:r>
              <a:rPr lang="en-US" sz="1300" dirty="0">
                <a:solidFill>
                  <a:schemeClr val="dk1"/>
                </a:solidFill>
                <a:latin typeface="Calibri"/>
                <a:ea typeface="Calibri"/>
                <a:cs typeface="Calibri"/>
                <a:sym typeface="Calibri"/>
              </a:rPr>
              <a:t> is an abbreviation derived by replacing the 8 letters “</a:t>
            </a:r>
            <a:r>
              <a:rPr lang="en-US" sz="1300" dirty="0" err="1">
                <a:solidFill>
                  <a:schemeClr val="dk1"/>
                </a:solidFill>
                <a:latin typeface="Calibri"/>
                <a:ea typeface="Calibri"/>
                <a:cs typeface="Calibri"/>
                <a:sym typeface="Calibri"/>
              </a:rPr>
              <a:t>ubernete</a:t>
            </a:r>
            <a:r>
              <a:rPr lang="en-US" sz="1300" dirty="0">
                <a:solidFill>
                  <a:schemeClr val="dk1"/>
                </a:solidFill>
                <a:latin typeface="Calibri"/>
                <a:ea typeface="Calibri"/>
                <a:cs typeface="Calibri"/>
                <a:sym typeface="Calibri"/>
              </a:rPr>
              <a:t>” with “8”</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p:cSld>
    <p:spTree>
      <p:nvGrpSpPr>
        <p:cNvPr id="1" name="Shape 558"/>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p:cSld>
    <p:spTree>
      <p:nvGrpSpPr>
        <p:cNvPr id="1" name="Shape 150"/>
        <p:cNvGrpSpPr/>
        <p:nvPr/>
      </p:nvGrpSpPr>
      <p:grpSpPr>
        <a:xfrm>
          <a:off x="0" y="0"/>
          <a:ext cx="0" cy="0"/>
          <a:chOff x="0" y="0"/>
          <a:chExt cx="0" cy="0"/>
        </a:xfrm>
      </p:grpSpPr>
      <p:sp>
        <p:nvSpPr>
          <p:cNvPr id="4" name="Slide Image Placeholder 3"/>
          <p:cNvSpPr>
            <a:spLocks noGrp="1" noRot="1" noChangeAspect="1"/>
          </p:cNvSpPr>
          <p:nvPr>
            <p:ph type="sldImg"/>
          </p:nvPr>
        </p:nvSpPr>
        <p:spPr>
          <a:xfrm>
            <a:off x="750888" y="230188"/>
            <a:ext cx="5813425" cy="4360862"/>
          </a:xfrm>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p:cSld>
    <p:spTree>
      <p:nvGrpSpPr>
        <p:cNvPr id="1" name="Shape 56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p:cSld>
    <p:spTree>
      <p:nvGrpSpPr>
        <p:cNvPr id="1" name="Shape 570"/>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p:cSld>
    <p:spTree>
      <p:nvGrpSpPr>
        <p:cNvPr id="1" name="Shape 57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p:cSld>
    <p:spTree>
      <p:nvGrpSpPr>
        <p:cNvPr id="1" name="Shape 58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p:cSld>
    <p:spTree>
      <p:nvGrpSpPr>
        <p:cNvPr id="1" name="Shape 589"/>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p:cSld>
    <p:spTree>
      <p:nvGrpSpPr>
        <p:cNvPr id="1" name="Shape 59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p:cSld>
    <p:spTree>
      <p:nvGrpSpPr>
        <p:cNvPr id="1" name="Shape 60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p:cSld>
    <p:spTree>
      <p:nvGrpSpPr>
        <p:cNvPr id="1" name="Shape 61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613"/>
          <p:cNvSpPr txBox="1">
            <a:spLocks noGrp="1"/>
          </p:cNvSpPr>
          <p:nvPr>
            <p:ph type="body" idx="1"/>
          </p:nvPr>
        </p:nvSpPr>
        <p:spPr>
          <a:xfrm>
            <a:off x="593766" y="4667763"/>
            <a:ext cx="6115792" cy="1519281"/>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spcBef>
                <a:spcPts val="0"/>
              </a:spcBef>
              <a:spcAft>
                <a:spcPts val="0"/>
              </a:spcAft>
              <a:buClr>
                <a:schemeClr val="dk1"/>
              </a:buClr>
              <a:buSzPts val="1200"/>
              <a:buFont typeface="Calibri"/>
              <a:buAutoNum type="arabicPeriod"/>
            </a:pP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get nodes</a:t>
            </a:r>
            <a:endParaRPr dirty="0"/>
          </a:p>
          <a:p>
            <a:pPr marL="239367" marR="0" lvl="0" indent="-163167" algn="l" rtl="0">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http://kubernetesbyexample.com/nodes/</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p:cSld>
    <p:spTree>
      <p:nvGrpSpPr>
        <p:cNvPr id="1" name="Shape 618"/>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p:cSld>
    <p:spTree>
      <p:nvGrpSpPr>
        <p:cNvPr id="1" name="Shape 62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628"/>
          <p:cNvSpPr txBox="1">
            <a:spLocks noGrp="1"/>
          </p:cNvSpPr>
          <p:nvPr>
            <p:ph type="body" idx="1"/>
          </p:nvPr>
        </p:nvSpPr>
        <p:spPr>
          <a:xfrm>
            <a:off x="629392" y="4667764"/>
            <a:ext cx="6068291" cy="640504"/>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Additionally, pods can be tagged with a label for recommended scheduling advice</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p:cSld>
    <p:spTree>
      <p:nvGrpSpPr>
        <p:cNvPr id="1" name="Shape 15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p:cSld>
    <p:spTree>
      <p:nvGrpSpPr>
        <p:cNvPr id="1" name="Shape 63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637"/>
          <p:cNvSpPr txBox="1">
            <a:spLocks noGrp="1"/>
          </p:cNvSpPr>
          <p:nvPr>
            <p:ph type="body" idx="1"/>
          </p:nvPr>
        </p:nvSpPr>
        <p:spPr>
          <a:xfrm>
            <a:off x="708088" y="4655888"/>
            <a:ext cx="5942094" cy="486125"/>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Deployments (and controllers) are loops that maintain state. </a:t>
            </a:r>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p:cSld>
    <p:spTree>
      <p:nvGrpSpPr>
        <p:cNvPr id="1" name="Shape 643"/>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645"/>
          <p:cNvSpPr txBox="1">
            <a:spLocks noGrp="1"/>
          </p:cNvSpPr>
          <p:nvPr>
            <p:ph type="body" idx="1"/>
          </p:nvPr>
        </p:nvSpPr>
        <p:spPr>
          <a:xfrm>
            <a:off x="439387" y="4703388"/>
            <a:ext cx="6341423" cy="4630613"/>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spcBef>
                <a:spcPts val="0"/>
              </a:spcBef>
              <a:spcAft>
                <a:spcPts val="0"/>
              </a:spcAft>
              <a:buClr>
                <a:schemeClr val="dk1"/>
              </a:buClr>
              <a:buSzPts val="1150"/>
              <a:buFont typeface="Calibri"/>
              <a:buAutoNum type="arabicPeriod"/>
            </a:pPr>
            <a:r>
              <a:rPr lang="en-US" sz="1150" dirty="0">
                <a:solidFill>
                  <a:schemeClr val="dk1"/>
                </a:solidFill>
                <a:latin typeface="Calibri"/>
                <a:ea typeface="Calibri"/>
                <a:cs typeface="Calibri"/>
                <a:sym typeface="Calibri"/>
              </a:rPr>
              <a:t>Create a </a:t>
            </a:r>
            <a:r>
              <a:rPr lang="en-US" sz="1150" dirty="0" err="1">
                <a:solidFill>
                  <a:schemeClr val="dk1"/>
                </a:solidFill>
                <a:latin typeface="Calibri"/>
                <a:ea typeface="Calibri"/>
                <a:cs typeface="Calibri"/>
                <a:sym typeface="Calibri"/>
              </a:rPr>
              <a:t>pod.yaml</a:t>
            </a:r>
            <a:r>
              <a:rPr lang="en-US" sz="1150" dirty="0">
                <a:solidFill>
                  <a:schemeClr val="dk1"/>
                </a:solidFill>
                <a:latin typeface="Calibri"/>
                <a:ea typeface="Calibri"/>
                <a:cs typeface="Calibri"/>
                <a:sym typeface="Calibri"/>
              </a:rPr>
              <a:t> with the following contents</a:t>
            </a:r>
            <a:endParaRPr dirty="0"/>
          </a:p>
          <a:p>
            <a:pPr marL="239367" marR="0" lvl="0" indent="-166342" algn="l" rtl="0">
              <a:spcBef>
                <a:spcPts val="0"/>
              </a:spcBef>
              <a:spcAft>
                <a:spcPts val="0"/>
              </a:spcAft>
              <a:buClr>
                <a:schemeClr val="dk1"/>
              </a:buClr>
              <a:buSzPts val="1150"/>
              <a:buFont typeface="Calibri"/>
              <a:buNone/>
            </a:pPr>
            <a:endParaRPr sz="115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50" dirty="0" err="1">
                <a:solidFill>
                  <a:schemeClr val="dk1"/>
                </a:solidFill>
                <a:latin typeface="Calibri"/>
                <a:ea typeface="Calibri"/>
                <a:cs typeface="Calibri"/>
                <a:sym typeface="Calibri"/>
              </a:rPr>
              <a:t>apiVersion</a:t>
            </a:r>
            <a:r>
              <a:rPr lang="en-US" sz="1150" dirty="0">
                <a:solidFill>
                  <a:schemeClr val="dk1"/>
                </a:solidFill>
                <a:latin typeface="Calibri"/>
                <a:ea typeface="Calibri"/>
                <a:cs typeface="Calibri"/>
                <a:sym typeface="Calibri"/>
              </a:rPr>
              <a:t>: v1</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kind: Pod</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metadata: </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	name: </a:t>
            </a:r>
            <a:r>
              <a:rPr lang="en-US" sz="1150" dirty="0" err="1">
                <a:solidFill>
                  <a:schemeClr val="dk1"/>
                </a:solidFill>
                <a:latin typeface="Calibri"/>
                <a:ea typeface="Calibri"/>
                <a:cs typeface="Calibri"/>
                <a:sym typeface="Calibri"/>
              </a:rPr>
              <a:t>nginx</a:t>
            </a:r>
            <a:r>
              <a:rPr lang="en-US" sz="115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	labels: </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		name: </a:t>
            </a:r>
            <a:r>
              <a:rPr lang="en-US" sz="1150" dirty="0" err="1">
                <a:solidFill>
                  <a:schemeClr val="dk1"/>
                </a:solidFill>
                <a:latin typeface="Calibri"/>
                <a:ea typeface="Calibri"/>
                <a:cs typeface="Calibri"/>
                <a:sym typeface="Calibri"/>
              </a:rPr>
              <a:t>nginx</a:t>
            </a:r>
            <a:endParaRPr sz="115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spec: </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	containers: </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	- name: </a:t>
            </a:r>
            <a:r>
              <a:rPr lang="en-US" sz="1150" dirty="0" err="1">
                <a:solidFill>
                  <a:schemeClr val="dk1"/>
                </a:solidFill>
                <a:latin typeface="Calibri"/>
                <a:ea typeface="Calibri"/>
                <a:cs typeface="Calibri"/>
                <a:sym typeface="Calibri"/>
              </a:rPr>
              <a:t>nginx</a:t>
            </a:r>
            <a:r>
              <a:rPr lang="en-US" sz="115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	image: </a:t>
            </a:r>
            <a:r>
              <a:rPr lang="en-US" sz="1150" dirty="0" err="1">
                <a:solidFill>
                  <a:schemeClr val="dk1"/>
                </a:solidFill>
                <a:latin typeface="Calibri"/>
                <a:ea typeface="Calibri"/>
                <a:cs typeface="Calibri"/>
                <a:sym typeface="Calibri"/>
              </a:rPr>
              <a:t>nginx</a:t>
            </a:r>
            <a:r>
              <a:rPr lang="en-US" sz="115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	ports: </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	- </a:t>
            </a:r>
            <a:r>
              <a:rPr lang="en-US" sz="1150" dirty="0" err="1">
                <a:solidFill>
                  <a:schemeClr val="dk1"/>
                </a:solidFill>
                <a:latin typeface="Calibri"/>
                <a:ea typeface="Calibri"/>
                <a:cs typeface="Calibri"/>
                <a:sym typeface="Calibri"/>
              </a:rPr>
              <a:t>containerPort</a:t>
            </a:r>
            <a:r>
              <a:rPr lang="en-US" sz="1150" dirty="0">
                <a:solidFill>
                  <a:schemeClr val="dk1"/>
                </a:solidFill>
                <a:latin typeface="Calibri"/>
                <a:ea typeface="Calibri"/>
                <a:cs typeface="Calibri"/>
                <a:sym typeface="Calibri"/>
              </a:rPr>
              <a:t>: 80</a:t>
            </a:r>
            <a:endParaRPr dirty="0"/>
          </a:p>
          <a:p>
            <a:pPr marL="0" marR="0" lvl="0" indent="0" algn="l" rtl="0">
              <a:spcBef>
                <a:spcPts val="0"/>
              </a:spcBef>
              <a:spcAft>
                <a:spcPts val="0"/>
              </a:spcAft>
              <a:buNone/>
            </a:pPr>
            <a:endParaRPr sz="115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2. </a:t>
            </a:r>
            <a:r>
              <a:rPr lang="en-US" sz="1150" dirty="0" err="1">
                <a:solidFill>
                  <a:schemeClr val="dk1"/>
                </a:solidFill>
                <a:latin typeface="Calibri"/>
                <a:ea typeface="Calibri"/>
                <a:cs typeface="Calibri"/>
                <a:sym typeface="Calibri"/>
              </a:rPr>
              <a:t>Kubectl</a:t>
            </a:r>
            <a:r>
              <a:rPr lang="en-US" sz="1150" dirty="0">
                <a:solidFill>
                  <a:schemeClr val="dk1"/>
                </a:solidFill>
                <a:latin typeface="Calibri"/>
                <a:ea typeface="Calibri"/>
                <a:cs typeface="Calibri"/>
                <a:sym typeface="Calibri"/>
              </a:rPr>
              <a:t> create –f </a:t>
            </a:r>
            <a:r>
              <a:rPr lang="en-US" sz="1150" dirty="0" err="1">
                <a:solidFill>
                  <a:schemeClr val="dk1"/>
                </a:solidFill>
                <a:latin typeface="Calibri"/>
                <a:ea typeface="Calibri"/>
                <a:cs typeface="Calibri"/>
                <a:sym typeface="Calibri"/>
              </a:rPr>
              <a:t>pod.yaml</a:t>
            </a:r>
            <a:endParaRPr sz="115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3. </a:t>
            </a:r>
            <a:r>
              <a:rPr lang="en-US" sz="1150" dirty="0" err="1">
                <a:solidFill>
                  <a:schemeClr val="dk1"/>
                </a:solidFill>
                <a:latin typeface="Calibri"/>
                <a:ea typeface="Calibri"/>
                <a:cs typeface="Calibri"/>
                <a:sym typeface="Calibri"/>
              </a:rPr>
              <a:t>Kubectl</a:t>
            </a:r>
            <a:r>
              <a:rPr lang="en-US" sz="1150" dirty="0">
                <a:solidFill>
                  <a:schemeClr val="dk1"/>
                </a:solidFill>
                <a:latin typeface="Calibri"/>
                <a:ea typeface="Calibri"/>
                <a:cs typeface="Calibri"/>
                <a:sym typeface="Calibri"/>
              </a:rPr>
              <a:t> get pods</a:t>
            </a:r>
            <a:endParaRPr dirty="0"/>
          </a:p>
          <a:p>
            <a:pPr marL="0" marR="0" lvl="0" indent="0" algn="l" rtl="0">
              <a:spcBef>
                <a:spcPts val="0"/>
              </a:spcBef>
              <a:spcAft>
                <a:spcPts val="0"/>
              </a:spcAft>
              <a:buNone/>
            </a:pPr>
            <a:endParaRPr sz="115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This highlights an example of Kubernetes deployment creation. As with many Kubernetes objects, deployments are usually created from a file such as a </a:t>
            </a:r>
            <a:r>
              <a:rPr lang="en-US" sz="1150" dirty="0" err="1">
                <a:solidFill>
                  <a:schemeClr val="dk1"/>
                </a:solidFill>
                <a:latin typeface="Calibri"/>
                <a:ea typeface="Calibri"/>
                <a:cs typeface="Calibri"/>
                <a:sym typeface="Calibri"/>
              </a:rPr>
              <a:t>yaml</a:t>
            </a:r>
            <a:r>
              <a:rPr lang="en-US" sz="1150" dirty="0">
                <a:solidFill>
                  <a:schemeClr val="dk1"/>
                </a:solidFill>
                <a:latin typeface="Calibri"/>
                <a:ea typeface="Calibri"/>
                <a:cs typeface="Calibri"/>
                <a:sym typeface="Calibri"/>
              </a:rPr>
              <a:t> or </a:t>
            </a:r>
            <a:r>
              <a:rPr lang="en-US" sz="1150" dirty="0" err="1">
                <a:solidFill>
                  <a:schemeClr val="dk1"/>
                </a:solidFill>
                <a:latin typeface="Calibri"/>
                <a:ea typeface="Calibri"/>
                <a:cs typeface="Calibri"/>
                <a:sym typeface="Calibri"/>
              </a:rPr>
              <a:t>json</a:t>
            </a:r>
            <a:r>
              <a:rPr lang="en-US" sz="1150" dirty="0">
                <a:solidFill>
                  <a:schemeClr val="dk1"/>
                </a:solidFill>
                <a:latin typeface="Calibri"/>
                <a:ea typeface="Calibri"/>
                <a:cs typeface="Calibri"/>
                <a:sym typeface="Calibri"/>
              </a:rPr>
              <a:t>. While this could be done via command line it is often impractical to do so. </a:t>
            </a:r>
            <a:endParaRPr dirty="0"/>
          </a:p>
          <a:p>
            <a:pPr marL="0" marR="0" lvl="0" indent="0" algn="l" rtl="0">
              <a:spcBef>
                <a:spcPts val="0"/>
              </a:spcBef>
              <a:spcAft>
                <a:spcPts val="0"/>
              </a:spcAft>
              <a:buNone/>
            </a:pPr>
            <a:endParaRPr sz="115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Further reading:</a:t>
            </a:r>
            <a:endParaRPr dirty="0"/>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https://kubernetes.io/docs/concepts/workloads/controllers/deployment/#creating-a-deployment</a:t>
            </a:r>
            <a:endParaRPr dirty="0"/>
          </a:p>
          <a:p>
            <a:pPr marL="0" marR="0" lvl="0" indent="0" algn="l" rtl="0">
              <a:spcBef>
                <a:spcPts val="0"/>
              </a:spcBef>
              <a:spcAft>
                <a:spcPts val="0"/>
              </a:spcAft>
              <a:buNone/>
            </a:pPr>
            <a:endParaRPr sz="115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50" dirty="0">
                <a:solidFill>
                  <a:schemeClr val="dk1"/>
                </a:solidFill>
                <a:latin typeface="Calibri"/>
                <a:ea typeface="Calibri"/>
                <a:cs typeface="Calibri"/>
                <a:sym typeface="Calibri"/>
              </a:rPr>
              <a:t>Note: This is a simple pod. This is interesting.</a:t>
            </a:r>
            <a:endParaRPr sz="1150" dirty="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p:cSld>
    <p:spTree>
      <p:nvGrpSpPr>
        <p:cNvPr id="1" name="Shape 650"/>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652"/>
          <p:cNvSpPr txBox="1">
            <a:spLocks/>
          </p:cNvSpPr>
          <p:nvPr/>
        </p:nvSpPr>
        <p:spPr>
          <a:xfrm>
            <a:off x="657014" y="4809507"/>
            <a:ext cx="6001173" cy="1282535"/>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smtClean="0">
                <a:solidFill>
                  <a:schemeClr val="dk1"/>
                </a:solidFill>
                <a:latin typeface="Calibri"/>
                <a:ea typeface="Calibri"/>
                <a:cs typeface="Calibri"/>
                <a:sym typeface="Calibri"/>
              </a:rPr>
              <a:t>This highlights an example of listing Kubernetes pods and also getting the logs from said pod. </a:t>
            </a:r>
          </a:p>
          <a:p>
            <a:endParaRPr lang="en-US" sz="1200" dirty="0" smtClean="0">
              <a:solidFill>
                <a:schemeClr val="dk1"/>
              </a:solidFill>
              <a:latin typeface="Calibri"/>
              <a:ea typeface="Calibri"/>
              <a:cs typeface="Calibri"/>
              <a:sym typeface="Calibri"/>
            </a:endParaRPr>
          </a:p>
          <a:p>
            <a:r>
              <a:rPr lang="en-US" sz="1200" dirty="0" smtClean="0">
                <a:solidFill>
                  <a:schemeClr val="dk1"/>
                </a:solidFill>
                <a:latin typeface="Calibri"/>
                <a:ea typeface="Calibri"/>
                <a:cs typeface="Calibri"/>
                <a:sym typeface="Calibri"/>
              </a:rPr>
              <a:t>Logging: more detail</a:t>
            </a:r>
            <a:endParaRPr lang="en-US" dirty="0" smtClean="0"/>
          </a:p>
          <a:p>
            <a:endParaRPr lang="en-US" sz="1200" dirty="0" smtClean="0">
              <a:solidFill>
                <a:schemeClr val="dk1"/>
              </a:solidFill>
              <a:latin typeface="Calibri"/>
              <a:ea typeface="Calibri"/>
              <a:cs typeface="Calibri"/>
              <a:sym typeface="Calibri"/>
            </a:endParaRPr>
          </a:p>
          <a:p>
            <a:r>
              <a:rPr lang="en-US" sz="1200" dirty="0" smtClean="0">
                <a:solidFill>
                  <a:schemeClr val="dk1"/>
                </a:solidFill>
                <a:latin typeface="Calibri"/>
                <a:ea typeface="Calibri"/>
                <a:cs typeface="Calibri"/>
                <a:sym typeface="Calibri"/>
              </a:rPr>
              <a:t>https://kubernetes.io/docs/concepts/cluster-administration/logging/</a:t>
            </a:r>
            <a:endParaRPr lang="en-US" dirty="0" smtClean="0"/>
          </a:p>
          <a:p>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p:cSld>
    <p:spTree>
      <p:nvGrpSpPr>
        <p:cNvPr id="1" name="Shape 658"/>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p:cSld>
    <p:spTree>
      <p:nvGrpSpPr>
        <p:cNvPr id="1" name="Shape 66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p:cSld>
    <p:spTree>
      <p:nvGrpSpPr>
        <p:cNvPr id="1" name="Shape 670"/>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p:cSld>
    <p:spTree>
      <p:nvGrpSpPr>
        <p:cNvPr id="1" name="Shape 679"/>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681"/>
          <p:cNvSpPr txBox="1">
            <a:spLocks noGrp="1"/>
          </p:cNvSpPr>
          <p:nvPr>
            <p:ph type="body" idx="1"/>
          </p:nvPr>
        </p:nvSpPr>
        <p:spPr>
          <a:xfrm>
            <a:off x="629392" y="4703388"/>
            <a:ext cx="6127668" cy="1471777"/>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kubectl get services --all-namespaces</a:t>
            </a:r>
            <a:endParaRPr/>
          </a:p>
          <a:p>
            <a:pPr marL="239367" marR="0" lvl="0" indent="-163167"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This reveals the kubernetes services that are usually running as part of the kubernetes system namespace. </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http://kubernetesbyexample.com/services/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p:cSld>
    <p:spTree>
      <p:nvGrpSpPr>
        <p:cNvPr id="1" name="Shape 68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p:cSld>
    <p:spTree>
      <p:nvGrpSpPr>
        <p:cNvPr id="1" name="Shape 69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698"/>
          <p:cNvSpPr txBox="1">
            <a:spLocks noGrp="1"/>
          </p:cNvSpPr>
          <p:nvPr>
            <p:ph type="body" idx="1"/>
          </p:nvPr>
        </p:nvSpPr>
        <p:spPr>
          <a:xfrm>
            <a:off x="731838" y="4644013"/>
            <a:ext cx="5918344" cy="593003"/>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Trivia: Some internal Kubernetes engineers pronounce </a:t>
            </a: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as ‘</a:t>
            </a:r>
            <a:r>
              <a:rPr lang="en-US" sz="1200" dirty="0" err="1">
                <a:solidFill>
                  <a:schemeClr val="dk1"/>
                </a:solidFill>
                <a:latin typeface="Calibri"/>
                <a:ea typeface="Calibri"/>
                <a:cs typeface="Calibri"/>
                <a:sym typeface="Calibri"/>
              </a:rPr>
              <a:t>kubecuttle</a:t>
            </a:r>
            <a:r>
              <a:rPr lang="en-US" sz="12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p:cSld>
    <p:spTree>
      <p:nvGrpSpPr>
        <p:cNvPr id="1" name="Shape 70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706"/>
          <p:cNvSpPr txBox="1">
            <a:spLocks noGrp="1"/>
          </p:cNvSpPr>
          <p:nvPr>
            <p:ph type="body" idx="1"/>
          </p:nvPr>
        </p:nvSpPr>
        <p:spPr>
          <a:xfrm>
            <a:off x="593766" y="4691514"/>
            <a:ext cx="6210795" cy="2077418"/>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spcBef>
                <a:spcPts val="0"/>
              </a:spcBef>
              <a:spcAft>
                <a:spcPts val="0"/>
              </a:spcAft>
              <a:buClr>
                <a:schemeClr val="dk1"/>
              </a:buClr>
              <a:buSzPts val="1200"/>
              <a:buFont typeface="Calibri"/>
              <a:buAutoNum type="arabicPeriod"/>
            </a:pP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run </a:t>
            </a:r>
            <a:r>
              <a:rPr lang="en-US" sz="1200" dirty="0" err="1">
                <a:solidFill>
                  <a:schemeClr val="dk1"/>
                </a:solidFill>
                <a:latin typeface="Calibri"/>
                <a:ea typeface="Calibri"/>
                <a:cs typeface="Calibri"/>
                <a:sym typeface="Calibri"/>
              </a:rPr>
              <a:t>nginx</a:t>
            </a:r>
            <a:r>
              <a:rPr lang="en-US" sz="1200" dirty="0">
                <a:solidFill>
                  <a:schemeClr val="dk1"/>
                </a:solidFill>
                <a:latin typeface="Calibri"/>
                <a:ea typeface="Calibri"/>
                <a:cs typeface="Calibri"/>
                <a:sym typeface="Calibri"/>
              </a:rPr>
              <a:t> --image </a:t>
            </a:r>
            <a:r>
              <a:rPr lang="en-US" sz="1200" dirty="0" err="1">
                <a:solidFill>
                  <a:schemeClr val="dk1"/>
                </a:solidFill>
                <a:latin typeface="Calibri"/>
                <a:ea typeface="Calibri"/>
                <a:cs typeface="Calibri"/>
                <a:sym typeface="Calibri"/>
              </a:rPr>
              <a:t>nginx</a:t>
            </a:r>
            <a:r>
              <a:rPr lang="en-US" sz="1200" dirty="0">
                <a:solidFill>
                  <a:schemeClr val="dk1"/>
                </a:solidFill>
                <a:latin typeface="Calibri"/>
                <a:ea typeface="Calibri"/>
                <a:cs typeface="Calibri"/>
                <a:sym typeface="Calibri"/>
              </a:rPr>
              <a:t> --port 80</a:t>
            </a:r>
            <a:endParaRPr dirty="0"/>
          </a:p>
          <a:p>
            <a:pPr marL="239367" marR="0" lvl="0" indent="-239367" algn="l" rtl="0">
              <a:spcBef>
                <a:spcPts val="0"/>
              </a:spcBef>
              <a:spcAft>
                <a:spcPts val="0"/>
              </a:spcAft>
              <a:buClr>
                <a:schemeClr val="dk1"/>
              </a:buClr>
              <a:buSzPts val="1200"/>
              <a:buFont typeface="Calibri"/>
              <a:buAutoNum type="arabicPeriod"/>
            </a:pP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get pods</a:t>
            </a:r>
            <a:endParaRPr dirty="0"/>
          </a:p>
          <a:p>
            <a:pPr marL="239367" marR="0" lvl="0" indent="-239367" algn="l" rtl="0">
              <a:spcBef>
                <a:spcPts val="0"/>
              </a:spcBef>
              <a:spcAft>
                <a:spcPts val="0"/>
              </a:spcAft>
              <a:buClr>
                <a:schemeClr val="dk1"/>
              </a:buClr>
              <a:buSzPts val="1200"/>
              <a:buFont typeface="Calibri"/>
              <a:buAutoNum type="arabicPeriod"/>
            </a:pP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label pods nginx-158599303-04h8d new-label=awesome</a:t>
            </a:r>
            <a:endParaRPr dirty="0"/>
          </a:p>
          <a:p>
            <a:pPr marL="239367" marR="0" lvl="0" indent="-239367" algn="l" rtl="0">
              <a:spcBef>
                <a:spcPts val="0"/>
              </a:spcBef>
              <a:spcAft>
                <a:spcPts val="0"/>
              </a:spcAft>
              <a:buClr>
                <a:schemeClr val="dk1"/>
              </a:buClr>
              <a:buSzPts val="1200"/>
              <a:buFont typeface="Calibri"/>
              <a:buAutoNum type="arabicPeriod"/>
            </a:pP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get pods -l new-label=else</a:t>
            </a:r>
            <a:endParaRPr dirty="0"/>
          </a:p>
          <a:p>
            <a:pPr marL="239367" marR="0" lvl="0" indent="-239367" algn="l" rtl="0">
              <a:spcBef>
                <a:spcPts val="0"/>
              </a:spcBef>
              <a:spcAft>
                <a:spcPts val="0"/>
              </a:spcAft>
              <a:buClr>
                <a:schemeClr val="dk1"/>
              </a:buClr>
              <a:buSzPts val="1200"/>
              <a:buFont typeface="Calibri"/>
              <a:buAutoNum type="arabicPeriod"/>
            </a:pP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get pods -l new-label=awesome</a:t>
            </a:r>
            <a:endParaRPr dirty="0"/>
          </a:p>
          <a:p>
            <a:pPr marL="239367" marR="0" lvl="0" indent="-239367" algn="l" rtl="0">
              <a:spcBef>
                <a:spcPts val="0"/>
              </a:spcBef>
              <a:spcAft>
                <a:spcPts val="0"/>
              </a:spcAft>
              <a:buClr>
                <a:schemeClr val="dk1"/>
              </a:buClr>
              <a:buSzPts val="1200"/>
              <a:buFont typeface="Calibri"/>
              <a:buAutoNum type="arabicPeriod"/>
            </a:pP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get pods --show-labels</a:t>
            </a:r>
            <a:endParaRPr dirty="0"/>
          </a:p>
          <a:p>
            <a:pPr marL="239367" marR="0" lvl="0" indent="-163167" algn="l" rtl="0">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http://kubernetesbyexample.com/labels/</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p:cSld>
    <p:spTree>
      <p:nvGrpSpPr>
        <p:cNvPr id="1" name="Shape 16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67"/>
          <p:cNvSpPr txBox="1">
            <a:spLocks/>
          </p:cNvSpPr>
          <p:nvPr/>
        </p:nvSpPr>
        <p:spPr>
          <a:xfrm>
            <a:off x="617517" y="4774625"/>
            <a:ext cx="6080165" cy="498019"/>
          </a:xfrm>
          <a:prstGeom prst="rect">
            <a:avLst/>
          </a:prstGeom>
          <a:solidFill>
            <a:schemeClr val="bg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https://www.bloomberg.com/features/2017-kubernetes/</a:t>
            </a:r>
            <a:endParaRPr lang="en-US" smtClean="0"/>
          </a:p>
          <a:p>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p:cSld>
    <p:spTree>
      <p:nvGrpSpPr>
        <p:cNvPr id="1" name="Shape 71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713"/>
          <p:cNvSpPr txBox="1">
            <a:spLocks noGrp="1"/>
          </p:cNvSpPr>
          <p:nvPr>
            <p:ph type="body" idx="1"/>
          </p:nvPr>
        </p:nvSpPr>
        <p:spPr>
          <a:xfrm>
            <a:off x="665018" y="4679638"/>
            <a:ext cx="6092042" cy="2041793"/>
          </a:xfrm>
          <a:prstGeom prst="rect">
            <a:avLst/>
          </a:prstGeom>
          <a:solidFill>
            <a:schemeClr val="lt1"/>
          </a:solidFill>
          <a:ln>
            <a:noFill/>
          </a:ln>
        </p:spPr>
        <p:txBody>
          <a:bodyPr spcFirstLastPara="1" wrap="square" lIns="95725" tIns="47850" rIns="95725" bIns="47850" anchor="t" anchorCtr="0">
            <a:noAutofit/>
          </a:bodyPr>
          <a:lstStyle/>
          <a:p>
            <a:pPr marL="239367" marR="0" lvl="0" indent="-239366" algn="l" rtl="0">
              <a:spcBef>
                <a:spcPts val="0"/>
              </a:spcBef>
              <a:spcAft>
                <a:spcPts val="0"/>
              </a:spcAft>
              <a:buClr>
                <a:schemeClr val="dk1"/>
              </a:buClr>
              <a:buSzPts val="1100"/>
              <a:buFont typeface="Calibri"/>
              <a:buAutoNum type="arabicPeriod"/>
            </a:pPr>
            <a:r>
              <a:rPr lang="en-US" sz="1200" dirty="0">
                <a:solidFill>
                  <a:schemeClr val="dk1"/>
                </a:solidFill>
                <a:latin typeface="Calibri"/>
                <a:ea typeface="Calibri"/>
                <a:cs typeface="Calibri"/>
                <a:sym typeface="Calibri"/>
              </a:rPr>
              <a:t>Create a cluster (or reuse a cluster from earlier exercises) and connect to it</a:t>
            </a:r>
            <a:endParaRPr dirty="0"/>
          </a:p>
          <a:p>
            <a:pPr marL="718101" marR="0" lvl="1" indent="-169518" algn="l" rtl="0">
              <a:spcBef>
                <a:spcPts val="0"/>
              </a:spcBef>
              <a:spcAft>
                <a:spcPts val="0"/>
              </a:spcAft>
              <a:buClr>
                <a:schemeClr val="dk1"/>
              </a:buClr>
              <a:buSzPts val="1100"/>
              <a:buFont typeface="Calibri"/>
              <a:buNone/>
            </a:pPr>
            <a:endParaRPr sz="1200" b="0" i="0" u="none" strike="noStrike" cap="none" dirty="0">
              <a:solidFill>
                <a:schemeClr val="dk1"/>
              </a:solidFill>
              <a:latin typeface="Calibri"/>
              <a:ea typeface="Calibri"/>
              <a:cs typeface="Calibri"/>
              <a:sym typeface="Calibri"/>
            </a:endParaRPr>
          </a:p>
          <a:p>
            <a:pPr marL="239367" marR="0" lvl="0" indent="-239366" algn="l" rtl="0">
              <a:spcBef>
                <a:spcPts val="0"/>
              </a:spcBef>
              <a:spcAft>
                <a:spcPts val="0"/>
              </a:spcAft>
              <a:buClr>
                <a:schemeClr val="dk1"/>
              </a:buClr>
              <a:buSzPts val="1100"/>
              <a:buFont typeface="Calibri"/>
              <a:buAutoNum type="arabicPeriod"/>
            </a:pPr>
            <a:r>
              <a:rPr lang="en-US" sz="1200" dirty="0">
                <a:solidFill>
                  <a:schemeClr val="dk1"/>
                </a:solidFill>
                <a:latin typeface="Calibri"/>
                <a:ea typeface="Calibri"/>
                <a:cs typeface="Calibri"/>
                <a:sym typeface="Calibri"/>
              </a:rPr>
              <a:t>Execute the </a:t>
            </a:r>
            <a:r>
              <a:rPr lang="en-US" sz="1200" dirty="0" err="1">
                <a:solidFill>
                  <a:schemeClr val="dk1"/>
                </a:solidFill>
                <a:latin typeface="Calibri"/>
                <a:ea typeface="Calibri"/>
                <a:cs typeface="Calibri"/>
                <a:sym typeface="Calibri"/>
              </a:rPr>
              <a:t>nginx</a:t>
            </a:r>
            <a:r>
              <a:rPr lang="en-US" sz="1200" dirty="0">
                <a:solidFill>
                  <a:schemeClr val="dk1"/>
                </a:solidFill>
                <a:latin typeface="Calibri"/>
                <a:ea typeface="Calibri"/>
                <a:cs typeface="Calibri"/>
                <a:sym typeface="Calibri"/>
              </a:rPr>
              <a:t> example</a:t>
            </a:r>
            <a:endParaRPr dirty="0"/>
          </a:p>
          <a:p>
            <a:pPr marL="718101" marR="0" lvl="1" indent="-239367" algn="l" rtl="0">
              <a:spcBef>
                <a:spcPts val="0"/>
              </a:spcBef>
              <a:spcAft>
                <a:spcPts val="0"/>
              </a:spcAft>
              <a:buClr>
                <a:schemeClr val="dk1"/>
              </a:buClr>
              <a:buSzPts val="1100"/>
              <a:buFont typeface="Calibri"/>
              <a:buAutoNum type="arabicPeriod"/>
            </a:pPr>
            <a:r>
              <a:rPr lang="en-US" sz="1200" b="0" i="0" u="none" strike="noStrike" cap="none" dirty="0">
                <a:solidFill>
                  <a:schemeClr val="dk1"/>
                </a:solidFill>
                <a:latin typeface="Calibri"/>
                <a:ea typeface="Calibri"/>
                <a:cs typeface="Calibri"/>
                <a:sym typeface="Calibri"/>
              </a:rPr>
              <a:t>https://github.com/kubernetes/kubernetes/blob/master/examples/simple-nginx.md</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p:cSld>
    <p:spTree>
      <p:nvGrpSpPr>
        <p:cNvPr id="1" name="Shape 72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p:cSld>
    <p:spTree>
      <p:nvGrpSpPr>
        <p:cNvPr id="1" name="Shape 733"/>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735"/>
          <p:cNvSpPr txBox="1">
            <a:spLocks noGrp="1"/>
          </p:cNvSpPr>
          <p:nvPr>
            <p:ph type="body" idx="1"/>
          </p:nvPr>
        </p:nvSpPr>
        <p:spPr>
          <a:xfrm>
            <a:off x="593766" y="4703388"/>
            <a:ext cx="6139543" cy="3621215"/>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https://github.com/gravitational/workshop/blob/master/k8s101.md</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Git clone https://github.com/gravitational/workshop.git</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Sections:</a:t>
            </a:r>
            <a:endParaRPr/>
          </a:p>
          <a:p>
            <a:pPr marL="179524" marR="0" lvl="0" indent="-179524" algn="l" rtl="0">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Running nginx</a:t>
            </a:r>
            <a:endParaRPr sz="1200">
              <a:solidFill>
                <a:schemeClr val="dk1"/>
              </a:solidFill>
              <a:latin typeface="Calibri"/>
              <a:ea typeface="Calibri"/>
              <a:cs typeface="Calibri"/>
              <a:sym typeface="Calibri"/>
            </a:endParaRPr>
          </a:p>
          <a:p>
            <a:pPr marL="179524" marR="0" lvl="0" indent="-179524" algn="l" rtl="0">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Pod IPs</a:t>
            </a:r>
            <a:endParaRPr/>
          </a:p>
          <a:p>
            <a:pPr marL="179524" marR="0" lvl="0" indent="-179524" algn="l" rtl="0">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Pod Containers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Note: Make sure to substitute the specific names and IPs for the ones visible to you. I.e. my-nginx-3800858182-auusv is the name in the example, but for you the name from ’kubectl get pods’ should be used</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
            </a: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p:cSld>
    <p:spTree>
      <p:nvGrpSpPr>
        <p:cNvPr id="1" name="Shape 74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746"/>
          <p:cNvSpPr txBox="1">
            <a:spLocks noGrp="1"/>
          </p:cNvSpPr>
          <p:nvPr>
            <p:ph type="body" idx="1"/>
          </p:nvPr>
        </p:nvSpPr>
        <p:spPr>
          <a:xfrm>
            <a:off x="546265" y="4679639"/>
            <a:ext cx="6210795" cy="2433678"/>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kubectl run nginx –image nginx –port 80</a:t>
            </a:r>
            <a:endParaRPr/>
          </a:p>
          <a:p>
            <a:pPr marL="239367" marR="0" lvl="0" indent="-163167"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39367" marR="0" lvl="0" indent="-239367"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kubectl get deployments</a:t>
            </a:r>
            <a:endParaRPr/>
          </a:p>
          <a:p>
            <a:pPr marL="239367" marR="0" lvl="0" indent="-163167"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39367" marR="0" lvl="0" indent="-239367"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kubectl scale deployments/nginx –replicas=2</a:t>
            </a:r>
            <a:endParaRPr/>
          </a:p>
          <a:p>
            <a:pPr marL="239367" marR="0" lvl="0" indent="-163167"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239367" marR="0" lvl="0" indent="-239367"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kubectl get deployments</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http://kubernetesbyexample.com/labels/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p:cSld>
    <p:spTree>
      <p:nvGrpSpPr>
        <p:cNvPr id="1" name="Shape 75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p:cSld>
    <p:spTree>
      <p:nvGrpSpPr>
        <p:cNvPr id="1" name="Shape 76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768"/>
          <p:cNvSpPr txBox="1">
            <a:spLocks noGrp="1"/>
          </p:cNvSpPr>
          <p:nvPr>
            <p:ph type="body" idx="1"/>
          </p:nvPr>
        </p:nvSpPr>
        <p:spPr>
          <a:xfrm>
            <a:off x="593766" y="4691514"/>
            <a:ext cx="6187044" cy="2374302"/>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Stand up </a:t>
            </a:r>
            <a:r>
              <a:rPr lang="en-US" sz="1200" dirty="0" err="1">
                <a:solidFill>
                  <a:schemeClr val="dk1"/>
                </a:solidFill>
                <a:latin typeface="Calibri"/>
                <a:ea typeface="Calibri"/>
                <a:cs typeface="Calibri"/>
                <a:sym typeface="Calibri"/>
              </a:rPr>
              <a:t>nginx</a:t>
            </a:r>
            <a:r>
              <a:rPr lang="en-US" sz="1200" dirty="0">
                <a:solidFill>
                  <a:schemeClr val="dk1"/>
                </a:solidFill>
                <a:latin typeface="Calibri"/>
                <a:ea typeface="Calibri"/>
                <a:cs typeface="Calibri"/>
                <a:sym typeface="Calibri"/>
              </a:rPr>
              <a:t> but with an older version, 1.12.1</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1. </a:t>
            </a: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run </a:t>
            </a:r>
            <a:r>
              <a:rPr lang="en-US" sz="1200" dirty="0" err="1">
                <a:solidFill>
                  <a:schemeClr val="dk1"/>
                </a:solidFill>
                <a:latin typeface="Calibri"/>
                <a:ea typeface="Calibri"/>
                <a:cs typeface="Calibri"/>
                <a:sym typeface="Calibri"/>
              </a:rPr>
              <a:t>nginx</a:t>
            </a:r>
            <a:r>
              <a:rPr lang="en-US" sz="1200" dirty="0">
                <a:solidFill>
                  <a:schemeClr val="dk1"/>
                </a:solidFill>
                <a:latin typeface="Calibri"/>
                <a:ea typeface="Calibri"/>
                <a:cs typeface="Calibri"/>
                <a:sym typeface="Calibri"/>
              </a:rPr>
              <a:t> --image nginx:1.12.1 --port 80</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Set image to the newer version  (latest). This triggers </a:t>
            </a:r>
            <a:r>
              <a:rPr lang="en-US" sz="1200" dirty="0" err="1">
                <a:solidFill>
                  <a:schemeClr val="dk1"/>
                </a:solidFill>
                <a:latin typeface="Calibri"/>
                <a:ea typeface="Calibri"/>
                <a:cs typeface="Calibri"/>
                <a:sym typeface="Calibri"/>
              </a:rPr>
              <a:t>kubernetes</a:t>
            </a:r>
            <a:r>
              <a:rPr lang="en-US" sz="1200" dirty="0">
                <a:solidFill>
                  <a:schemeClr val="dk1"/>
                </a:solidFill>
                <a:latin typeface="Calibri"/>
                <a:ea typeface="Calibri"/>
                <a:cs typeface="Calibri"/>
                <a:sym typeface="Calibri"/>
              </a:rPr>
              <a:t> to begin a rolling update</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2. </a:t>
            </a: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set image deployments/</a:t>
            </a:r>
            <a:r>
              <a:rPr lang="en-US" sz="1200" dirty="0" err="1">
                <a:solidFill>
                  <a:schemeClr val="dk1"/>
                </a:solidFill>
                <a:latin typeface="Calibri"/>
                <a:ea typeface="Calibri"/>
                <a:cs typeface="Calibri"/>
                <a:sym typeface="Calibri"/>
              </a:rPr>
              <a:t>nginx</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nginx</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nginx:latest</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Observe the newer image has been rolled out</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3. </a:t>
            </a: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describe deployment </a:t>
            </a:r>
            <a:r>
              <a:rPr lang="en-US" sz="1200" dirty="0" err="1">
                <a:solidFill>
                  <a:schemeClr val="dk1"/>
                </a:solidFill>
                <a:latin typeface="Calibri"/>
                <a:ea typeface="Calibri"/>
                <a:cs typeface="Calibri"/>
                <a:sym typeface="Calibri"/>
              </a:rPr>
              <a:t>nginx</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p:cSld>
    <p:spTree>
      <p:nvGrpSpPr>
        <p:cNvPr id="1" name="Shape 773"/>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775"/>
          <p:cNvSpPr txBox="1">
            <a:spLocks noGrp="1"/>
          </p:cNvSpPr>
          <p:nvPr>
            <p:ph type="body" idx="1"/>
          </p:nvPr>
        </p:nvSpPr>
        <p:spPr>
          <a:xfrm>
            <a:off x="641268" y="4679638"/>
            <a:ext cx="6139542" cy="1638031"/>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Roll back to previous version nginx 1.12.1</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4. kubectl rollout undo deployments/nginx</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Observe changes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5. kubectl describe deployments/nginx</a:t>
            </a:r>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p:cSld>
    <p:spTree>
      <p:nvGrpSpPr>
        <p:cNvPr id="1" name="Shape 780"/>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782"/>
          <p:cNvSpPr txBox="1">
            <a:spLocks noGrp="1"/>
          </p:cNvSpPr>
          <p:nvPr>
            <p:ph type="body" idx="1"/>
          </p:nvPr>
        </p:nvSpPr>
        <p:spPr>
          <a:xfrm>
            <a:off x="688769" y="4679638"/>
            <a:ext cx="6032665" cy="2041793"/>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https://github.com/gravitational/workshop/blob/master/k8s101.md</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err="1">
                <a:solidFill>
                  <a:schemeClr val="dk1"/>
                </a:solidFill>
                <a:latin typeface="Calibri"/>
                <a:ea typeface="Calibri"/>
                <a:cs typeface="Calibri"/>
                <a:sym typeface="Calibri"/>
              </a:rPr>
              <a:t>Git</a:t>
            </a:r>
            <a:r>
              <a:rPr lang="en-US" sz="1200" dirty="0">
                <a:solidFill>
                  <a:schemeClr val="dk1"/>
                </a:solidFill>
                <a:latin typeface="Calibri"/>
                <a:ea typeface="Calibri"/>
                <a:cs typeface="Calibri"/>
                <a:sym typeface="Calibri"/>
              </a:rPr>
              <a:t> clone https://github.com/gravitational/workshop.git</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Sections:</a:t>
            </a:r>
            <a:endParaRPr dirty="0"/>
          </a:p>
          <a:p>
            <a:pPr marL="179524" marR="0" lvl="0" indent="-179524" algn="l" rtl="0">
              <a:spcBef>
                <a:spcPts val="0"/>
              </a:spcBef>
              <a:spcAft>
                <a:spcPts val="0"/>
              </a:spcAft>
              <a:buClr>
                <a:schemeClr val="dk1"/>
              </a:buClr>
              <a:buSzPts val="1100"/>
              <a:buFont typeface="Arial"/>
              <a:buChar char="•"/>
            </a:pPr>
            <a:r>
              <a:rPr lang="en-US" sz="1200" dirty="0">
                <a:solidFill>
                  <a:schemeClr val="dk1"/>
                </a:solidFill>
                <a:latin typeface="Calibri"/>
                <a:ea typeface="Calibri"/>
                <a:cs typeface="Calibri"/>
                <a:sym typeface="Calibri"/>
              </a:rPr>
              <a:t>Deployments and </a:t>
            </a:r>
            <a:r>
              <a:rPr lang="en-US" sz="1200" dirty="0" err="1">
                <a:solidFill>
                  <a:schemeClr val="dk1"/>
                </a:solidFill>
                <a:latin typeface="Calibri"/>
                <a:ea typeface="Calibri"/>
                <a:cs typeface="Calibri"/>
                <a:sym typeface="Calibri"/>
              </a:rPr>
              <a:t>Replicasets</a:t>
            </a:r>
            <a:endParaRPr sz="1200" dirty="0">
              <a:solidFill>
                <a:schemeClr val="dk1"/>
              </a:solidFill>
              <a:latin typeface="Calibri"/>
              <a:ea typeface="Calibri"/>
              <a:cs typeface="Calibri"/>
              <a:sym typeface="Calibri"/>
            </a:endParaRPr>
          </a:p>
          <a:p>
            <a:pPr marL="179524" marR="0" lvl="0" indent="-179524" algn="l" rtl="0">
              <a:spcBef>
                <a:spcPts val="0"/>
              </a:spcBef>
              <a:spcAft>
                <a:spcPts val="0"/>
              </a:spcAft>
              <a:buClr>
                <a:schemeClr val="dk1"/>
              </a:buClr>
              <a:buSzPts val="1100"/>
              <a:buFont typeface="Arial"/>
              <a:buChar char="•"/>
            </a:pPr>
            <a:r>
              <a:rPr lang="en-US" sz="1200" dirty="0">
                <a:solidFill>
                  <a:schemeClr val="dk1"/>
                </a:solidFill>
                <a:latin typeface="Calibri"/>
                <a:ea typeface="Calibri"/>
                <a:cs typeface="Calibri"/>
                <a:sym typeface="Calibri"/>
              </a:rPr>
              <a:t>Services</a:t>
            </a:r>
            <a:endParaRPr dirty="0"/>
          </a:p>
          <a:p>
            <a:pPr marL="179524" marR="0" lvl="0" indent="-179524" algn="l" rtl="0">
              <a:spcBef>
                <a:spcPts val="0"/>
              </a:spcBef>
              <a:spcAft>
                <a:spcPts val="0"/>
              </a:spcAft>
              <a:buClr>
                <a:schemeClr val="dk1"/>
              </a:buClr>
              <a:buSzPts val="1100"/>
              <a:buFont typeface="Arial"/>
              <a:buChar char="•"/>
            </a:pPr>
            <a:r>
              <a:rPr lang="en-US" sz="1200" dirty="0">
                <a:solidFill>
                  <a:schemeClr val="dk1"/>
                </a:solidFill>
                <a:latin typeface="Calibri"/>
                <a:ea typeface="Calibri"/>
                <a:cs typeface="Calibri"/>
                <a:sym typeface="Calibri"/>
              </a:rPr>
              <a:t>Back to Deployments</a:t>
            </a:r>
            <a:endParaRPr dirty="0"/>
          </a:p>
          <a:p>
            <a:pPr marL="179524" marR="0" lvl="0" indent="-179524" algn="l" rtl="0">
              <a:spcBef>
                <a:spcPts val="0"/>
              </a:spcBef>
              <a:spcAft>
                <a:spcPts val="0"/>
              </a:spcAft>
              <a:buClr>
                <a:schemeClr val="dk1"/>
              </a:buClr>
              <a:buSzPts val="1100"/>
              <a:buFont typeface="Arial"/>
              <a:buChar char="•"/>
            </a:pPr>
            <a:r>
              <a:rPr lang="en-US" sz="1200" dirty="0">
                <a:solidFill>
                  <a:schemeClr val="dk1"/>
                </a:solidFill>
                <a:latin typeface="Calibri"/>
                <a:ea typeface="Calibri"/>
                <a:cs typeface="Calibri"/>
                <a:sym typeface="Calibri"/>
              </a:rPr>
              <a:t>Configuration management basics</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p:cSld>
    <p:spTree>
      <p:nvGrpSpPr>
        <p:cNvPr id="1" name="Shape 79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p:cSld>
    <p:spTree>
      <p:nvGrpSpPr>
        <p:cNvPr id="1" name="Shape 799"/>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p:cSld>
    <p:spTree>
      <p:nvGrpSpPr>
        <p:cNvPr id="1" name="Shape 17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174"/>
          <p:cNvSpPr txBox="1">
            <a:spLocks/>
          </p:cNvSpPr>
          <p:nvPr/>
        </p:nvSpPr>
        <p:spPr>
          <a:xfrm>
            <a:off x="707770" y="4810250"/>
            <a:ext cx="5954288" cy="438644"/>
          </a:xfrm>
          <a:prstGeom prst="rect">
            <a:avLst/>
          </a:prstGeom>
          <a:solidFill>
            <a:schemeClr val="bg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https://www.bloomberg.com/features/2017-kubernetes/</a:t>
            </a:r>
            <a:endParaRPr lang="en-US" smtClean="0"/>
          </a:p>
          <a:p>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p:cSld>
    <p:spTree>
      <p:nvGrpSpPr>
        <p:cNvPr id="1" name="Shape 808"/>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810"/>
          <p:cNvSpPr txBox="1">
            <a:spLocks noGrp="1"/>
          </p:cNvSpPr>
          <p:nvPr>
            <p:ph type="body" idx="1"/>
          </p:nvPr>
        </p:nvSpPr>
        <p:spPr>
          <a:xfrm>
            <a:off x="700644" y="4679639"/>
            <a:ext cx="6056416" cy="1661782"/>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Full quote:</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While observing teams who began to use Kubernetes for their </a:t>
            </a:r>
            <a:r>
              <a:rPr lang="en-US" sz="1300" dirty="0" err="1">
                <a:solidFill>
                  <a:schemeClr val="dk1"/>
                </a:solidFill>
                <a:latin typeface="Calibri"/>
                <a:ea typeface="Calibri"/>
                <a:cs typeface="Calibri"/>
                <a:sym typeface="Calibri"/>
              </a:rPr>
              <a:t>microservices</a:t>
            </a:r>
            <a:r>
              <a:rPr lang="en-US" sz="1300" dirty="0">
                <a:solidFill>
                  <a:schemeClr val="dk1"/>
                </a:solidFill>
                <a:latin typeface="Calibri"/>
                <a:ea typeface="Calibri"/>
                <a:cs typeface="Calibri"/>
                <a:sym typeface="Calibri"/>
              </a:rPr>
              <a:t>, "we immediately saw an uptick in the number of </a:t>
            </a:r>
            <a:r>
              <a:rPr lang="en-US" sz="1300" dirty="0" err="1">
                <a:solidFill>
                  <a:schemeClr val="dk1"/>
                </a:solidFill>
                <a:latin typeface="Calibri"/>
                <a:ea typeface="Calibri"/>
                <a:cs typeface="Calibri"/>
                <a:sym typeface="Calibri"/>
              </a:rPr>
              <a:t>microservices</a:t>
            </a:r>
            <a:r>
              <a:rPr lang="en-US" sz="1300" dirty="0">
                <a:solidFill>
                  <a:schemeClr val="dk1"/>
                </a:solidFill>
                <a:latin typeface="Calibri"/>
                <a:ea typeface="Calibri"/>
                <a:cs typeface="Calibri"/>
                <a:sym typeface="Calibri"/>
              </a:rPr>
              <a:t> being released," </a:t>
            </a:r>
            <a:r>
              <a:rPr lang="en-US" sz="1300" dirty="0" err="1">
                <a:solidFill>
                  <a:schemeClr val="dk1"/>
                </a:solidFill>
                <a:latin typeface="Calibri"/>
                <a:ea typeface="Calibri"/>
                <a:cs typeface="Calibri"/>
                <a:sym typeface="Calibri"/>
              </a:rPr>
              <a:t>Ghods</a:t>
            </a:r>
            <a:r>
              <a:rPr lang="en-US" sz="1300" dirty="0">
                <a:solidFill>
                  <a:schemeClr val="dk1"/>
                </a:solidFill>
                <a:latin typeface="Calibri"/>
                <a:ea typeface="Calibri"/>
                <a:cs typeface="Calibri"/>
                <a:sym typeface="Calibri"/>
              </a:rPr>
              <a:t> notes. "There was clearly a pent-up demand for a better way of building software through </a:t>
            </a:r>
            <a:r>
              <a:rPr lang="en-US" sz="1300" dirty="0" err="1">
                <a:solidFill>
                  <a:schemeClr val="dk1"/>
                </a:solidFill>
                <a:latin typeface="Calibri"/>
                <a:ea typeface="Calibri"/>
                <a:cs typeface="Calibri"/>
                <a:sym typeface="Calibri"/>
              </a:rPr>
              <a:t>microservices</a:t>
            </a:r>
            <a:r>
              <a:rPr lang="en-US" sz="1300" dirty="0">
                <a:solidFill>
                  <a:schemeClr val="dk1"/>
                </a:solidFill>
                <a:latin typeface="Calibri"/>
                <a:ea typeface="Calibri"/>
                <a:cs typeface="Calibri"/>
                <a:sym typeface="Calibri"/>
              </a:rPr>
              <a:t>, and the increase in agility helped our developers be more productive and make better architectural choices." </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p:cSld>
    <p:spTree>
      <p:nvGrpSpPr>
        <p:cNvPr id="1" name="Shape 816"/>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818"/>
          <p:cNvSpPr txBox="1">
            <a:spLocks noGrp="1"/>
          </p:cNvSpPr>
          <p:nvPr>
            <p:ph type="body" idx="1"/>
          </p:nvPr>
        </p:nvSpPr>
        <p:spPr>
          <a:xfrm>
            <a:off x="676894" y="4655888"/>
            <a:ext cx="6032664" cy="2457429"/>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a:t>
            </a:r>
            <a:r>
              <a:rPr lang="en-US" sz="1300" dirty="0" err="1">
                <a:solidFill>
                  <a:schemeClr val="dk1"/>
                </a:solidFill>
                <a:latin typeface="Calibri"/>
                <a:ea typeface="Calibri"/>
                <a:cs typeface="Calibri"/>
                <a:sym typeface="Calibri"/>
              </a:rPr>
              <a:t>Ghods</a:t>
            </a:r>
            <a:r>
              <a:rPr lang="en-US" sz="1300" dirty="0">
                <a:solidFill>
                  <a:schemeClr val="dk1"/>
                </a:solidFill>
                <a:latin typeface="Calibri"/>
                <a:ea typeface="Calibri"/>
                <a:cs typeface="Calibri"/>
                <a:sym typeface="Calibri"/>
              </a:rPr>
              <a:t> predicts that Kubernetes has the opportunity to be the new cloud platform. '...because it’s a never-before-seen level of automation and intelligence surrounding infrastructure that is portable and agnostic to every way you can run your infrastructure.'"</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https://kubernetes.io/case-studies/box/</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https://news.ycombinator.com/item?id=12145423</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https://cnkc16.sched.com/event/8K8u/how-box-runs-containers-in-production-with-kubernetes-sam-ghods-box</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https://architecht.io/box-co-founder-on-moving-to-microservices-and-the-promise-of-kubernetes-a49f01b1c0c0</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p:cSld>
    <p:spTree>
      <p:nvGrpSpPr>
        <p:cNvPr id="1" name="Shape 82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826"/>
          <p:cNvSpPr txBox="1">
            <a:spLocks noGrp="1"/>
          </p:cNvSpPr>
          <p:nvPr>
            <p:ph type="body" idx="1"/>
          </p:nvPr>
        </p:nvSpPr>
        <p:spPr>
          <a:xfrm>
            <a:off x="617518" y="4667763"/>
            <a:ext cx="6115792" cy="830509"/>
          </a:xfrm>
          <a:prstGeom prst="rect">
            <a:avLst/>
          </a:prstGeom>
          <a:solidFill>
            <a:schemeClr val="bg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dirty="0" err="1">
                <a:solidFill>
                  <a:schemeClr val="dk1"/>
                </a:solidFill>
                <a:latin typeface="Calibri"/>
                <a:ea typeface="Calibri"/>
                <a:cs typeface="Calibri"/>
                <a:sym typeface="Calibri"/>
              </a:rPr>
              <a:t>Kubectl</a:t>
            </a:r>
            <a:r>
              <a:rPr lang="en-US" sz="1200" dirty="0">
                <a:solidFill>
                  <a:schemeClr val="dk1"/>
                </a:solidFill>
                <a:latin typeface="Calibri"/>
                <a:ea typeface="Calibri"/>
                <a:cs typeface="Calibri"/>
                <a:sym typeface="Calibri"/>
              </a:rPr>
              <a:t> cheat sheet (collection of useful commands):</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https://kubernetes.io/docs/user-guide/kubectl-cheatsheet/</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p:cSld>
    <p:spTree>
      <p:nvGrpSpPr>
        <p:cNvPr id="1" name="Shape 832"/>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p:cSld>
    <p:spTree>
      <p:nvGrpSpPr>
        <p:cNvPr id="1" name="Shape 840"/>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842"/>
          <p:cNvSpPr txBox="1">
            <a:spLocks noGrp="1"/>
          </p:cNvSpPr>
          <p:nvPr>
            <p:ph type="body" idx="1"/>
          </p:nvPr>
        </p:nvSpPr>
        <p:spPr>
          <a:xfrm>
            <a:off x="510641" y="4632138"/>
            <a:ext cx="6293922" cy="4927496"/>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100" dirty="0">
                <a:solidFill>
                  <a:schemeClr val="dk1"/>
                </a:solidFill>
                <a:latin typeface="Calibri"/>
                <a:ea typeface="Calibri"/>
                <a:cs typeface="Calibri"/>
                <a:sym typeface="Calibri"/>
              </a:rPr>
              <a:t>1. </a:t>
            </a:r>
            <a:r>
              <a:rPr lang="en-US" sz="1100" dirty="0" err="1">
                <a:solidFill>
                  <a:schemeClr val="dk1"/>
                </a:solidFill>
                <a:latin typeface="Calibri"/>
                <a:ea typeface="Calibri"/>
                <a:cs typeface="Calibri"/>
                <a:sym typeface="Calibri"/>
              </a:rPr>
              <a:t>kubectl</a:t>
            </a:r>
            <a:r>
              <a:rPr lang="en-US" sz="1100" dirty="0">
                <a:solidFill>
                  <a:schemeClr val="dk1"/>
                </a:solidFill>
                <a:latin typeface="Calibri"/>
                <a:ea typeface="Calibri"/>
                <a:cs typeface="Calibri"/>
                <a:sym typeface="Calibri"/>
              </a:rPr>
              <a:t> create -f https://raw.githubusercontent.com/mhausenblas/kbe/master/specs/volumes/pod.yaml</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Shell into the first pod</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2. </a:t>
            </a:r>
            <a:r>
              <a:rPr lang="en-US" sz="1100" dirty="0" err="1">
                <a:solidFill>
                  <a:schemeClr val="dk1"/>
                </a:solidFill>
                <a:latin typeface="Calibri"/>
                <a:ea typeface="Calibri"/>
                <a:cs typeface="Calibri"/>
                <a:sym typeface="Calibri"/>
              </a:rPr>
              <a:t>kubectl</a:t>
            </a:r>
            <a:r>
              <a:rPr lang="en-US" sz="1100" dirty="0">
                <a:solidFill>
                  <a:schemeClr val="dk1"/>
                </a:solidFill>
                <a:latin typeface="Calibri"/>
                <a:ea typeface="Calibri"/>
                <a:cs typeface="Calibri"/>
                <a:sym typeface="Calibri"/>
              </a:rPr>
              <a:t> </a:t>
            </a:r>
            <a:r>
              <a:rPr lang="en-US" sz="1100" b="1" dirty="0">
                <a:solidFill>
                  <a:schemeClr val="dk1"/>
                </a:solidFill>
                <a:latin typeface="Calibri"/>
                <a:ea typeface="Calibri"/>
                <a:cs typeface="Calibri"/>
                <a:sym typeface="Calibri"/>
              </a:rPr>
              <a:t>exec</a:t>
            </a:r>
            <a:r>
              <a:rPr lang="en-US" sz="1100" dirty="0">
                <a:solidFill>
                  <a:schemeClr val="dk1"/>
                </a:solidFill>
                <a:latin typeface="Calibri"/>
                <a:ea typeface="Calibri"/>
                <a:cs typeface="Calibri"/>
                <a:sym typeface="Calibri"/>
              </a:rPr>
              <a:t> </a:t>
            </a:r>
            <a:r>
              <a:rPr lang="en-US" sz="1100" dirty="0" err="1">
                <a:solidFill>
                  <a:schemeClr val="dk1"/>
                </a:solidFill>
                <a:latin typeface="Calibri"/>
                <a:ea typeface="Calibri"/>
                <a:cs typeface="Calibri"/>
                <a:sym typeface="Calibri"/>
              </a:rPr>
              <a:t>sharevol</a:t>
            </a:r>
            <a:r>
              <a:rPr lang="en-US" sz="1100" dirty="0">
                <a:solidFill>
                  <a:schemeClr val="dk1"/>
                </a:solidFill>
                <a:latin typeface="Calibri"/>
                <a:ea typeface="Calibri"/>
                <a:cs typeface="Calibri"/>
                <a:sym typeface="Calibri"/>
              </a:rPr>
              <a:t> -c c1 -</a:t>
            </a:r>
            <a:r>
              <a:rPr lang="en-US" sz="1100" dirty="0" err="1">
                <a:solidFill>
                  <a:schemeClr val="dk1"/>
                </a:solidFill>
                <a:latin typeface="Calibri"/>
                <a:ea typeface="Calibri"/>
                <a:cs typeface="Calibri"/>
                <a:sym typeface="Calibri"/>
              </a:rPr>
              <a:t>i</a:t>
            </a:r>
            <a:r>
              <a:rPr lang="en-US" sz="1100" dirty="0">
                <a:solidFill>
                  <a:schemeClr val="dk1"/>
                </a:solidFill>
                <a:latin typeface="Calibri"/>
                <a:ea typeface="Calibri"/>
                <a:cs typeface="Calibri"/>
                <a:sym typeface="Calibri"/>
              </a:rPr>
              <a:t> -t -- bash</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Write data to an ‘</a:t>
            </a:r>
            <a:r>
              <a:rPr lang="en-US" sz="1100" dirty="0" err="1">
                <a:solidFill>
                  <a:schemeClr val="dk1"/>
                </a:solidFill>
                <a:latin typeface="Calibri"/>
                <a:ea typeface="Calibri"/>
                <a:cs typeface="Calibri"/>
                <a:sym typeface="Calibri"/>
              </a:rPr>
              <a:t>xchange</a:t>
            </a:r>
            <a:r>
              <a:rPr lang="en-US" sz="1100" dirty="0">
                <a:solidFill>
                  <a:schemeClr val="dk1"/>
                </a:solidFill>
                <a:latin typeface="Calibri"/>
                <a:ea typeface="Calibri"/>
                <a:cs typeface="Calibri"/>
                <a:sym typeface="Calibri"/>
              </a:rPr>
              <a:t>’ file</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3. mount | grep </a:t>
            </a:r>
            <a:r>
              <a:rPr lang="en-US" sz="1100" dirty="0" err="1">
                <a:solidFill>
                  <a:schemeClr val="dk1"/>
                </a:solidFill>
                <a:latin typeface="Calibri"/>
                <a:ea typeface="Calibri"/>
                <a:cs typeface="Calibri"/>
                <a:sym typeface="Calibri"/>
              </a:rPr>
              <a:t>xchange</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4. echo 'some data' &gt; /</a:t>
            </a:r>
            <a:r>
              <a:rPr lang="en-US" sz="1100" dirty="0" err="1">
                <a:solidFill>
                  <a:schemeClr val="dk1"/>
                </a:solidFill>
                <a:latin typeface="Calibri"/>
                <a:ea typeface="Calibri"/>
                <a:cs typeface="Calibri"/>
                <a:sym typeface="Calibri"/>
              </a:rPr>
              <a:t>tmp</a:t>
            </a:r>
            <a:r>
              <a:rPr lang="en-US" sz="1100" dirty="0">
                <a:solidFill>
                  <a:schemeClr val="dk1"/>
                </a:solidFill>
                <a:latin typeface="Calibri"/>
                <a:ea typeface="Calibri"/>
                <a:cs typeface="Calibri"/>
                <a:sym typeface="Calibri"/>
              </a:rPr>
              <a:t>/</a:t>
            </a:r>
            <a:r>
              <a:rPr lang="en-US" sz="1100" dirty="0" err="1">
                <a:solidFill>
                  <a:schemeClr val="dk1"/>
                </a:solidFill>
                <a:latin typeface="Calibri"/>
                <a:ea typeface="Calibri"/>
                <a:cs typeface="Calibri"/>
                <a:sym typeface="Calibri"/>
              </a:rPr>
              <a:t>xchange</a:t>
            </a:r>
            <a:r>
              <a:rPr lang="en-US" sz="1100" dirty="0">
                <a:solidFill>
                  <a:schemeClr val="dk1"/>
                </a:solidFill>
                <a:latin typeface="Calibri"/>
                <a:ea typeface="Calibri"/>
                <a:cs typeface="Calibri"/>
                <a:sym typeface="Calibri"/>
              </a:rPr>
              <a:t>/data</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Exit out of container</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5. exit</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Now shell into the 2</a:t>
            </a:r>
            <a:r>
              <a:rPr lang="en-US" sz="1100" baseline="30000" dirty="0">
                <a:solidFill>
                  <a:schemeClr val="dk1"/>
                </a:solidFill>
                <a:latin typeface="Calibri"/>
                <a:ea typeface="Calibri"/>
                <a:cs typeface="Calibri"/>
                <a:sym typeface="Calibri"/>
              </a:rPr>
              <a:t>nd</a:t>
            </a:r>
            <a:r>
              <a:rPr lang="en-US" sz="1100" dirty="0">
                <a:solidFill>
                  <a:schemeClr val="dk1"/>
                </a:solidFill>
                <a:latin typeface="Calibri"/>
                <a:ea typeface="Calibri"/>
                <a:cs typeface="Calibri"/>
                <a:sym typeface="Calibri"/>
              </a:rPr>
              <a:t> container</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6. </a:t>
            </a:r>
            <a:r>
              <a:rPr lang="en-US" sz="1100" dirty="0" err="1">
                <a:solidFill>
                  <a:schemeClr val="dk1"/>
                </a:solidFill>
                <a:latin typeface="Calibri"/>
                <a:ea typeface="Calibri"/>
                <a:cs typeface="Calibri"/>
                <a:sym typeface="Calibri"/>
              </a:rPr>
              <a:t>kubectl</a:t>
            </a:r>
            <a:r>
              <a:rPr lang="en-US" sz="1100" dirty="0">
                <a:solidFill>
                  <a:schemeClr val="dk1"/>
                </a:solidFill>
                <a:latin typeface="Calibri"/>
                <a:ea typeface="Calibri"/>
                <a:cs typeface="Calibri"/>
                <a:sym typeface="Calibri"/>
              </a:rPr>
              <a:t> </a:t>
            </a:r>
            <a:r>
              <a:rPr lang="en-US" sz="1100" b="1" dirty="0">
                <a:solidFill>
                  <a:schemeClr val="dk1"/>
                </a:solidFill>
                <a:latin typeface="Calibri"/>
                <a:ea typeface="Calibri"/>
                <a:cs typeface="Calibri"/>
                <a:sym typeface="Calibri"/>
              </a:rPr>
              <a:t>exec</a:t>
            </a:r>
            <a:r>
              <a:rPr lang="en-US" sz="1100" dirty="0">
                <a:solidFill>
                  <a:schemeClr val="dk1"/>
                </a:solidFill>
                <a:latin typeface="Calibri"/>
                <a:ea typeface="Calibri"/>
                <a:cs typeface="Calibri"/>
                <a:sym typeface="Calibri"/>
              </a:rPr>
              <a:t> </a:t>
            </a:r>
            <a:r>
              <a:rPr lang="en-US" sz="1100" dirty="0" err="1">
                <a:solidFill>
                  <a:schemeClr val="dk1"/>
                </a:solidFill>
                <a:latin typeface="Calibri"/>
                <a:ea typeface="Calibri"/>
                <a:cs typeface="Calibri"/>
                <a:sym typeface="Calibri"/>
              </a:rPr>
              <a:t>sharevol</a:t>
            </a:r>
            <a:r>
              <a:rPr lang="en-US" sz="1100" dirty="0">
                <a:solidFill>
                  <a:schemeClr val="dk1"/>
                </a:solidFill>
                <a:latin typeface="Calibri"/>
                <a:ea typeface="Calibri"/>
                <a:cs typeface="Calibri"/>
                <a:sym typeface="Calibri"/>
              </a:rPr>
              <a:t> -c c2 -</a:t>
            </a:r>
            <a:r>
              <a:rPr lang="en-US" sz="1100" dirty="0" err="1">
                <a:solidFill>
                  <a:schemeClr val="dk1"/>
                </a:solidFill>
                <a:latin typeface="Calibri"/>
                <a:ea typeface="Calibri"/>
                <a:cs typeface="Calibri"/>
                <a:sym typeface="Calibri"/>
              </a:rPr>
              <a:t>i</a:t>
            </a:r>
            <a:r>
              <a:rPr lang="en-US" sz="1100" dirty="0">
                <a:solidFill>
                  <a:schemeClr val="dk1"/>
                </a:solidFill>
                <a:latin typeface="Calibri"/>
                <a:ea typeface="Calibri"/>
                <a:cs typeface="Calibri"/>
                <a:sym typeface="Calibri"/>
              </a:rPr>
              <a:t> -t – bash</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7. mount | grep /</a:t>
            </a:r>
            <a:r>
              <a:rPr lang="en-US" sz="1100" dirty="0" err="1">
                <a:solidFill>
                  <a:schemeClr val="dk1"/>
                </a:solidFill>
                <a:latin typeface="Calibri"/>
                <a:ea typeface="Calibri"/>
                <a:cs typeface="Calibri"/>
                <a:sym typeface="Calibri"/>
              </a:rPr>
              <a:t>tmp</a:t>
            </a:r>
            <a:r>
              <a:rPr lang="en-US" sz="1100" dirty="0">
                <a:solidFill>
                  <a:schemeClr val="dk1"/>
                </a:solidFill>
                <a:latin typeface="Calibri"/>
                <a:ea typeface="Calibri"/>
                <a:cs typeface="Calibri"/>
                <a:sym typeface="Calibri"/>
              </a:rPr>
              <a:t>/data</a:t>
            </a:r>
            <a:endParaRPr dirty="0"/>
          </a:p>
          <a:p>
            <a:pPr marL="239367" marR="0" lvl="0" indent="-169517" algn="l" rtl="0">
              <a:spcBef>
                <a:spcPts val="0"/>
              </a:spcBef>
              <a:spcAft>
                <a:spcPts val="0"/>
              </a:spcAft>
              <a:buClr>
                <a:schemeClr val="dk1"/>
              </a:buClr>
              <a:buSzPts val="1100"/>
              <a:buFont typeface="Calibri"/>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8. cat /</a:t>
            </a:r>
            <a:r>
              <a:rPr lang="en-US" sz="1100" dirty="0" err="1">
                <a:solidFill>
                  <a:schemeClr val="dk1"/>
                </a:solidFill>
                <a:latin typeface="Calibri"/>
                <a:ea typeface="Calibri"/>
                <a:cs typeface="Calibri"/>
                <a:sym typeface="Calibri"/>
              </a:rPr>
              <a:t>tmp</a:t>
            </a:r>
            <a:r>
              <a:rPr lang="en-US" sz="1100" dirty="0">
                <a:solidFill>
                  <a:schemeClr val="dk1"/>
                </a:solidFill>
                <a:latin typeface="Calibri"/>
                <a:ea typeface="Calibri"/>
                <a:cs typeface="Calibri"/>
                <a:sym typeface="Calibri"/>
              </a:rPr>
              <a:t>/data/data</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View the whole </a:t>
            </a:r>
            <a:r>
              <a:rPr lang="en-US" sz="1100" dirty="0" err="1">
                <a:solidFill>
                  <a:schemeClr val="dk1"/>
                </a:solidFill>
                <a:latin typeface="Calibri"/>
                <a:ea typeface="Calibri"/>
                <a:cs typeface="Calibri"/>
                <a:sym typeface="Calibri"/>
              </a:rPr>
              <a:t>pod.yaml</a:t>
            </a:r>
            <a:r>
              <a:rPr lang="en-US" sz="1100" dirty="0">
                <a:solidFill>
                  <a:schemeClr val="dk1"/>
                </a:solidFill>
                <a:latin typeface="Calibri"/>
                <a:ea typeface="Calibri"/>
                <a:cs typeface="Calibri"/>
                <a:sym typeface="Calibri"/>
              </a:rPr>
              <a:t> file here:  https://github.com/openshift-evangelists/kbe/blob/master/specs/volumes/pod.yaml </a:t>
            </a:r>
            <a:endParaRPr dirty="0"/>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Kubernetes by example Volumes:  http://kubernetesbyexample.com/volumes/</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p:cSld>
    <p:spTree>
      <p:nvGrpSpPr>
        <p:cNvPr id="1" name="Shape 847"/>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p:cSld>
    <p:spTree>
      <p:nvGrpSpPr>
        <p:cNvPr id="1" name="Shape 85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p:cSld>
    <p:spTree>
      <p:nvGrpSpPr>
        <p:cNvPr id="1" name="Shape 864"/>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866"/>
          <p:cNvSpPr txBox="1">
            <a:spLocks noGrp="1"/>
          </p:cNvSpPr>
          <p:nvPr>
            <p:ph type="body" idx="1"/>
          </p:nvPr>
        </p:nvSpPr>
        <p:spPr>
          <a:xfrm>
            <a:off x="676894" y="4679642"/>
            <a:ext cx="5985163" cy="4096224"/>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https://github.com/gravitational/workshop/blob/master/k8s101.md</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Git clone https://github.com/gravitational/workshop.git</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Sections:</a:t>
            </a:r>
            <a:endParaRPr/>
          </a:p>
          <a:p>
            <a:pPr marL="179524" marR="0" lvl="0" indent="-179524" algn="l" rtl="0">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Deployments and Replicasets</a:t>
            </a:r>
            <a:endParaRPr sz="1200">
              <a:solidFill>
                <a:schemeClr val="dk1"/>
              </a:solidFill>
              <a:latin typeface="Calibri"/>
              <a:ea typeface="Calibri"/>
              <a:cs typeface="Calibri"/>
              <a:sym typeface="Calibri"/>
            </a:endParaRPr>
          </a:p>
          <a:p>
            <a:pPr marL="179524" marR="0" lvl="0" indent="-179524" algn="l" rtl="0">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Services</a:t>
            </a:r>
            <a:endParaRPr/>
          </a:p>
          <a:p>
            <a:pPr marL="179524" marR="0" lvl="0" indent="-179524" algn="l" rtl="0">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Back to Deployments</a:t>
            </a:r>
            <a:endParaRPr/>
          </a:p>
          <a:p>
            <a:pPr marL="179524" marR="0" lvl="0" indent="-179524" algn="l" rtl="0">
              <a:spcBef>
                <a:spcPts val="0"/>
              </a:spcBef>
              <a:spcAft>
                <a:spcPts val="0"/>
              </a:spcAft>
              <a:buClr>
                <a:schemeClr val="dk1"/>
              </a:buClr>
              <a:buSzPts val="1100"/>
              <a:buFont typeface="Arial"/>
              <a:buChar char="•"/>
            </a:pPr>
            <a:r>
              <a:rPr lang="en-US" sz="1200">
                <a:solidFill>
                  <a:schemeClr val="dk1"/>
                </a:solidFill>
                <a:latin typeface="Calibri"/>
                <a:ea typeface="Calibri"/>
                <a:cs typeface="Calibri"/>
                <a:sym typeface="Calibri"/>
              </a:rPr>
              <a:t>Configuration management basics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p:cSld>
    <p:spTree>
      <p:nvGrpSpPr>
        <p:cNvPr id="1" name="Shape 875"/>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p:cSld>
    <p:spTree>
      <p:nvGrpSpPr>
        <p:cNvPr id="1" name="Shape 88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883"/>
          <p:cNvSpPr txBox="1">
            <a:spLocks/>
          </p:cNvSpPr>
          <p:nvPr/>
        </p:nvSpPr>
        <p:spPr>
          <a:xfrm>
            <a:off x="657013" y="4773881"/>
            <a:ext cx="6072971" cy="1199407"/>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Print Logs</a:t>
            </a:r>
            <a:endParaRPr lang="en-US" smtClean="0"/>
          </a:p>
          <a:p>
            <a:r>
              <a:rPr lang="en-US" sz="1200" smtClean="0">
                <a:solidFill>
                  <a:schemeClr val="dk1"/>
                </a:solidFill>
                <a:latin typeface="Calibri"/>
                <a:ea typeface="Calibri"/>
                <a:cs typeface="Calibri"/>
                <a:sym typeface="Calibri"/>
              </a:rPr>
              <a:t>Kubectl logs logme</a:t>
            </a:r>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Stream logs</a:t>
            </a:r>
            <a:endParaRPr lang="en-US" smtClean="0"/>
          </a:p>
          <a:p>
            <a:r>
              <a:rPr lang="en-US" sz="1200" smtClean="0">
                <a:solidFill>
                  <a:schemeClr val="dk1"/>
                </a:solidFill>
                <a:latin typeface="Calibri"/>
                <a:ea typeface="Calibri"/>
                <a:cs typeface="Calibri"/>
                <a:sym typeface="Calibri"/>
              </a:rPr>
              <a:t>Kubectl logs –f logme</a:t>
            </a:r>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6B6426-84ED-415D-8D60-32D32B62316A}"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6B6426-84ED-415D-8D60-32D32B62316A}"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28650" y="365128"/>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3"/>
              </a:buClr>
              <a:buSzPts val="3600"/>
              <a:buFont typeface="Calibri"/>
              <a:buNone/>
              <a:defRPr sz="3600" b="1" i="0" u="none" strike="noStrike" cap="non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Shape 26"/>
          <p:cNvSpPr txBox="1">
            <a:spLocks noGrp="1"/>
          </p:cNvSpPr>
          <p:nvPr>
            <p:ph type="sldNum" idx="12"/>
          </p:nvPr>
        </p:nvSpPr>
        <p:spPr>
          <a:xfrm>
            <a:off x="7010400" y="647700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27" name="Shape 27"/>
          <p:cNvSpPr txBox="1">
            <a:spLocks noGrp="1"/>
          </p:cNvSpPr>
          <p:nvPr>
            <p:ph type="body" idx="1"/>
          </p:nvPr>
        </p:nvSpPr>
        <p:spPr>
          <a:xfrm>
            <a:off x="457200" y="1354138"/>
            <a:ext cx="8401050" cy="4792663"/>
          </a:xfrm>
          <a:prstGeom prst="rect">
            <a:avLst/>
          </a:prstGeom>
          <a:noFill/>
          <a:ln>
            <a:noFill/>
          </a:ln>
        </p:spPr>
        <p:txBody>
          <a:bodyPr spcFirstLastPara="1" wrap="square" lIns="91425" tIns="91425" rIns="91425" bIns="91425" anchor="t" anchorCtr="0"/>
          <a:lstStyle>
            <a:lvl1pPr marL="457200" marR="0" lvl="0" indent="-411480" algn="l" rtl="0">
              <a:lnSpc>
                <a:spcPct val="90000"/>
              </a:lnSpc>
              <a:spcBef>
                <a:spcPts val="640"/>
              </a:spcBef>
              <a:spcAft>
                <a:spcPts val="0"/>
              </a:spcAft>
              <a:buClr>
                <a:schemeClr val="accent3"/>
              </a:buClr>
              <a:buSzPts val="2880"/>
              <a:buFont typeface="Noto Sans Symbols"/>
              <a:buChar char="▪"/>
              <a:defRPr sz="3200" b="1" i="0" u="none" strike="noStrike" cap="none">
                <a:solidFill>
                  <a:schemeClr val="dk1"/>
                </a:solidFill>
                <a:latin typeface="Calibri"/>
                <a:ea typeface="Calibri"/>
                <a:cs typeface="Calibri"/>
                <a:sym typeface="Calibri"/>
              </a:defRPr>
            </a:lvl1pPr>
            <a:lvl2pPr marL="914400" marR="0" lvl="1" indent="-388619" algn="l" rtl="0">
              <a:lnSpc>
                <a:spcPct val="90000"/>
              </a:lnSpc>
              <a:spcBef>
                <a:spcPts val="560"/>
              </a:spcBef>
              <a:spcAft>
                <a:spcPts val="0"/>
              </a:spcAft>
              <a:buClr>
                <a:schemeClr val="accent3"/>
              </a:buClr>
              <a:buSzPts val="2520"/>
              <a:buFont typeface="Noto Sans Symbols"/>
              <a:buChar char="▪"/>
              <a:defRPr sz="2800" b="1" i="0" u="none" strike="noStrike" cap="none">
                <a:solidFill>
                  <a:schemeClr val="dk1"/>
                </a:solidFill>
                <a:latin typeface="Calibri"/>
                <a:ea typeface="Calibri"/>
                <a:cs typeface="Calibri"/>
                <a:sym typeface="Calibri"/>
              </a:defRPr>
            </a:lvl2pPr>
            <a:lvl3pPr marL="1371600" marR="0" lvl="2" indent="-365760" algn="l" rtl="0">
              <a:lnSpc>
                <a:spcPct val="90000"/>
              </a:lnSpc>
              <a:spcBef>
                <a:spcPts val="480"/>
              </a:spcBef>
              <a:spcAft>
                <a:spcPts val="0"/>
              </a:spcAft>
              <a:buClr>
                <a:schemeClr val="accent3"/>
              </a:buClr>
              <a:buSzPts val="2160"/>
              <a:buFont typeface="Noto Sans Symbols"/>
              <a:buChar char="▪"/>
              <a:defRPr sz="24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3"/>
              </a:buClr>
              <a:buSzPts val="1800"/>
              <a:buFont typeface="Noto Sans Symbols"/>
              <a:buChar char="▪"/>
              <a:defRPr sz="20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3"/>
              </a:buClr>
              <a:buSzPts val="18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2 - 2 column">
  <p:cSld name="Title and content 2 - 2 column">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457201" y="1354140"/>
            <a:ext cx="3886201" cy="4772025"/>
          </a:xfrm>
          <a:prstGeom prst="rect">
            <a:avLst/>
          </a:prstGeom>
          <a:noFill/>
          <a:ln>
            <a:noFill/>
          </a:ln>
        </p:spPr>
        <p:txBody>
          <a:bodyPr spcFirstLastPara="1" wrap="square" lIns="91425" tIns="91425" rIns="91425" bIns="91425" anchor="t" anchorCtr="0"/>
          <a:lstStyle>
            <a:lvl1pPr marL="457200" marR="0" lvl="0" indent="-411480" algn="l" rtl="0">
              <a:lnSpc>
                <a:spcPct val="90000"/>
              </a:lnSpc>
              <a:spcBef>
                <a:spcPts val="640"/>
              </a:spcBef>
              <a:spcAft>
                <a:spcPts val="0"/>
              </a:spcAft>
              <a:buClr>
                <a:schemeClr val="accent3"/>
              </a:buClr>
              <a:buSzPts val="2880"/>
              <a:buFont typeface="Noto Sans Symbols"/>
              <a:buChar char="▪"/>
              <a:defRPr sz="3200" b="1" i="0" u="none" strike="noStrike" cap="none">
                <a:solidFill>
                  <a:schemeClr val="dk1"/>
                </a:solidFill>
                <a:latin typeface="Calibri"/>
                <a:ea typeface="Calibri"/>
                <a:cs typeface="Calibri"/>
                <a:sym typeface="Calibri"/>
              </a:defRPr>
            </a:lvl1pPr>
            <a:lvl2pPr marL="914400" marR="0" lvl="1" indent="-388619" algn="l" rtl="0">
              <a:lnSpc>
                <a:spcPct val="90000"/>
              </a:lnSpc>
              <a:spcBef>
                <a:spcPts val="0"/>
              </a:spcBef>
              <a:spcAft>
                <a:spcPts val="0"/>
              </a:spcAft>
              <a:buClr>
                <a:schemeClr val="accent3"/>
              </a:buClr>
              <a:buSzPts val="2520"/>
              <a:buFont typeface="Noto Sans Symbols"/>
              <a:buChar char="▪"/>
              <a:defRPr sz="2800" b="1" i="0" u="none" strike="noStrike" cap="none">
                <a:solidFill>
                  <a:schemeClr val="dk1"/>
                </a:solidFill>
                <a:latin typeface="Calibri"/>
                <a:ea typeface="Calibri"/>
                <a:cs typeface="Calibri"/>
                <a:sym typeface="Calibri"/>
              </a:defRPr>
            </a:lvl2pPr>
            <a:lvl3pPr marL="1371600" marR="0" lvl="2" indent="-365760" algn="l" rtl="0">
              <a:lnSpc>
                <a:spcPct val="90000"/>
              </a:lnSpc>
              <a:spcBef>
                <a:spcPts val="600"/>
              </a:spcBef>
              <a:spcAft>
                <a:spcPts val="0"/>
              </a:spcAft>
              <a:buClr>
                <a:schemeClr val="accent3"/>
              </a:buClr>
              <a:buSzPts val="2160"/>
              <a:buFont typeface="Noto Sans Symbols"/>
              <a:buChar char="▪"/>
              <a:defRPr sz="24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chemeClr val="accent3"/>
              </a:buClr>
              <a:buSzPts val="1800"/>
              <a:buFont typeface="Noto Sans Symbols"/>
              <a:buChar char="▪"/>
              <a:defRPr sz="20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3"/>
              </a:buClr>
              <a:buSzPts val="18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7010400" y="647700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32" name="Shape 32"/>
          <p:cNvSpPr txBox="1">
            <a:spLocks noGrp="1"/>
          </p:cNvSpPr>
          <p:nvPr>
            <p:ph type="body" idx="2"/>
          </p:nvPr>
        </p:nvSpPr>
        <p:spPr>
          <a:xfrm>
            <a:off x="4800600" y="1354140"/>
            <a:ext cx="4059238" cy="4772025"/>
          </a:xfrm>
          <a:prstGeom prst="rect">
            <a:avLst/>
          </a:prstGeom>
          <a:noFill/>
          <a:ln>
            <a:noFill/>
          </a:ln>
        </p:spPr>
        <p:txBody>
          <a:bodyPr spcFirstLastPara="1" wrap="square" lIns="91425" tIns="91425" rIns="91425" bIns="91425" anchor="t" anchorCtr="0"/>
          <a:lstStyle>
            <a:lvl1pPr marL="457200" marR="0" lvl="0" indent="-411480" algn="l" rtl="0">
              <a:lnSpc>
                <a:spcPct val="90000"/>
              </a:lnSpc>
              <a:spcBef>
                <a:spcPts val="640"/>
              </a:spcBef>
              <a:spcAft>
                <a:spcPts val="0"/>
              </a:spcAft>
              <a:buClr>
                <a:schemeClr val="accent3"/>
              </a:buClr>
              <a:buSzPts val="2880"/>
              <a:buFont typeface="Noto Sans Symbols"/>
              <a:buChar char="▪"/>
              <a:defRPr sz="3200" b="1" i="0" u="none" strike="noStrike" cap="none">
                <a:solidFill>
                  <a:schemeClr val="dk1"/>
                </a:solidFill>
                <a:latin typeface="Calibri"/>
                <a:ea typeface="Calibri"/>
                <a:cs typeface="Calibri"/>
                <a:sym typeface="Calibri"/>
              </a:defRPr>
            </a:lvl1pPr>
            <a:lvl2pPr marL="914400" marR="0" lvl="1" indent="-388619" algn="l" rtl="0">
              <a:lnSpc>
                <a:spcPct val="90000"/>
              </a:lnSpc>
              <a:spcBef>
                <a:spcPts val="0"/>
              </a:spcBef>
              <a:spcAft>
                <a:spcPts val="0"/>
              </a:spcAft>
              <a:buClr>
                <a:schemeClr val="accent3"/>
              </a:buClr>
              <a:buSzPts val="2520"/>
              <a:buFont typeface="Noto Sans Symbols"/>
              <a:buChar char="▪"/>
              <a:defRPr sz="2800" b="1" i="0" u="none" strike="noStrike" cap="none">
                <a:solidFill>
                  <a:schemeClr val="dk1"/>
                </a:solidFill>
                <a:latin typeface="Calibri"/>
                <a:ea typeface="Calibri"/>
                <a:cs typeface="Calibri"/>
                <a:sym typeface="Calibri"/>
              </a:defRPr>
            </a:lvl2pPr>
            <a:lvl3pPr marL="1371600" marR="0" lvl="2" indent="-365760" algn="l" rtl="0">
              <a:lnSpc>
                <a:spcPct val="90000"/>
              </a:lnSpc>
              <a:spcBef>
                <a:spcPts val="600"/>
              </a:spcBef>
              <a:spcAft>
                <a:spcPts val="0"/>
              </a:spcAft>
              <a:buClr>
                <a:schemeClr val="accent3"/>
              </a:buClr>
              <a:buSzPts val="2160"/>
              <a:buFont typeface="Noto Sans Symbols"/>
              <a:buChar char="▪"/>
              <a:defRPr sz="24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chemeClr val="accent3"/>
              </a:buClr>
              <a:buSzPts val="1800"/>
              <a:buFont typeface="Noto Sans Symbols"/>
              <a:buChar char="▪"/>
              <a:defRPr sz="20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3"/>
              </a:buClr>
              <a:buSzPts val="18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title"/>
          </p:nvPr>
        </p:nvSpPr>
        <p:spPr>
          <a:xfrm>
            <a:off x="628650" y="365128"/>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3"/>
              </a:buClr>
              <a:buSzPts val="3600"/>
              <a:buFont typeface="Calibri"/>
              <a:buNone/>
              <a:defRPr sz="3600" b="1" i="0" u="none" strike="noStrike" cap="non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only">
  <p:cSld name="Title, subtitle only">
    <p:spTree>
      <p:nvGrpSpPr>
        <p:cNvPr id="1" name="Shape 35"/>
        <p:cNvGrpSpPr/>
        <p:nvPr/>
      </p:nvGrpSpPr>
      <p:grpSpPr>
        <a:xfrm>
          <a:off x="0" y="0"/>
          <a:ext cx="0" cy="0"/>
          <a:chOff x="0" y="0"/>
          <a:chExt cx="0" cy="0"/>
        </a:xfrm>
      </p:grpSpPr>
      <p:sp>
        <p:nvSpPr>
          <p:cNvPr id="36" name="Shape 36"/>
          <p:cNvSpPr txBox="1">
            <a:spLocks noGrp="1"/>
          </p:cNvSpPr>
          <p:nvPr>
            <p:ph type="sldNum" idx="12"/>
          </p:nvPr>
        </p:nvSpPr>
        <p:spPr>
          <a:xfrm>
            <a:off x="7010400" y="647700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Arial"/>
                <a:ea typeface="Arial"/>
                <a:cs typeface="Arial"/>
                <a:sym typeface="Arial"/>
              </a:defRPr>
            </a:lvl1pPr>
            <a:lvl2pPr marL="0" marR="0" lvl="1" indent="0" algn="r" rtl="0">
              <a:spcBef>
                <a:spcPts val="0"/>
              </a:spcBef>
              <a:spcAft>
                <a:spcPts val="0"/>
              </a:spcAft>
              <a:buNone/>
              <a:defRPr sz="1200">
                <a:solidFill>
                  <a:srgbClr val="888888"/>
                </a:solidFill>
                <a:latin typeface="Arial"/>
                <a:ea typeface="Arial"/>
                <a:cs typeface="Arial"/>
                <a:sym typeface="Arial"/>
              </a:defRPr>
            </a:lvl2pPr>
            <a:lvl3pPr marL="0" marR="0" lvl="2" indent="0" algn="r" rtl="0">
              <a:spcBef>
                <a:spcPts val="0"/>
              </a:spcBef>
              <a:spcAft>
                <a:spcPts val="0"/>
              </a:spcAft>
              <a:buNone/>
              <a:defRPr sz="1200">
                <a:solidFill>
                  <a:srgbClr val="888888"/>
                </a:solidFill>
                <a:latin typeface="Arial"/>
                <a:ea typeface="Arial"/>
                <a:cs typeface="Arial"/>
                <a:sym typeface="Arial"/>
              </a:defRPr>
            </a:lvl3pPr>
            <a:lvl4pPr marL="0" marR="0" lvl="3" indent="0" algn="r" rtl="0">
              <a:spcBef>
                <a:spcPts val="0"/>
              </a:spcBef>
              <a:spcAft>
                <a:spcPts val="0"/>
              </a:spcAft>
              <a:buNone/>
              <a:defRPr sz="1200">
                <a:solidFill>
                  <a:srgbClr val="888888"/>
                </a:solidFill>
                <a:latin typeface="Arial"/>
                <a:ea typeface="Arial"/>
                <a:cs typeface="Arial"/>
                <a:sym typeface="Arial"/>
              </a:defRPr>
            </a:lvl4pPr>
            <a:lvl5pPr marL="0" marR="0" lvl="4" indent="0" algn="r" rtl="0">
              <a:spcBef>
                <a:spcPts val="0"/>
              </a:spcBef>
              <a:spcAft>
                <a:spcPts val="0"/>
              </a:spcAft>
              <a:buNone/>
              <a:defRPr sz="1200">
                <a:solidFill>
                  <a:srgbClr val="888888"/>
                </a:solidFill>
                <a:latin typeface="Arial"/>
                <a:ea typeface="Arial"/>
                <a:cs typeface="Arial"/>
                <a:sym typeface="Arial"/>
              </a:defRPr>
            </a:lvl5pPr>
            <a:lvl6pPr marL="0" marR="0" lvl="5" indent="0" algn="r" rtl="0">
              <a:spcBef>
                <a:spcPts val="0"/>
              </a:spcBef>
              <a:spcAft>
                <a:spcPts val="0"/>
              </a:spcAft>
              <a:buNone/>
              <a:defRPr sz="1200">
                <a:solidFill>
                  <a:srgbClr val="888888"/>
                </a:solidFill>
                <a:latin typeface="Arial"/>
                <a:ea typeface="Arial"/>
                <a:cs typeface="Arial"/>
                <a:sym typeface="Arial"/>
              </a:defRPr>
            </a:lvl6pPr>
            <a:lvl7pPr marL="0" marR="0" lvl="6" indent="0" algn="r" rtl="0">
              <a:spcBef>
                <a:spcPts val="0"/>
              </a:spcBef>
              <a:spcAft>
                <a:spcPts val="0"/>
              </a:spcAft>
              <a:buNone/>
              <a:defRPr sz="1200">
                <a:solidFill>
                  <a:srgbClr val="888888"/>
                </a:solidFill>
                <a:latin typeface="Arial"/>
                <a:ea typeface="Arial"/>
                <a:cs typeface="Arial"/>
                <a:sym typeface="Arial"/>
              </a:defRPr>
            </a:lvl7pPr>
            <a:lvl8pPr marL="0" marR="0" lvl="7" indent="0" algn="r" rtl="0">
              <a:spcBef>
                <a:spcPts val="0"/>
              </a:spcBef>
              <a:spcAft>
                <a:spcPts val="0"/>
              </a:spcAft>
              <a:buNone/>
              <a:defRPr sz="1200">
                <a:solidFill>
                  <a:srgbClr val="888888"/>
                </a:solidFill>
                <a:latin typeface="Arial"/>
                <a:ea typeface="Arial"/>
                <a:cs typeface="Arial"/>
                <a:sym typeface="Arial"/>
              </a:defRPr>
            </a:lvl8pPr>
            <a:lvl9pPr marL="0" marR="0" lvl="8" indent="0" algn="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37" name="Shape 37"/>
          <p:cNvSpPr txBox="1">
            <a:spLocks noGrp="1"/>
          </p:cNvSpPr>
          <p:nvPr>
            <p:ph type="body" idx="1"/>
          </p:nvPr>
        </p:nvSpPr>
        <p:spPr>
          <a:xfrm>
            <a:off x="453542" y="986177"/>
            <a:ext cx="8404709" cy="403225"/>
          </a:xfrm>
          <a:prstGeom prst="rect">
            <a:avLst/>
          </a:prstGeom>
          <a:noFill/>
          <a:ln>
            <a:noFill/>
          </a:ln>
        </p:spPr>
        <p:txBody>
          <a:bodyPr spcFirstLastPara="1" wrap="square" lIns="91425" tIns="91425" rIns="91425" bIns="91425" anchor="t" anchorCtr="0"/>
          <a:lstStyle>
            <a:lvl1pPr marL="457200" marR="0" lvl="0" indent="-411480" algn="l" rtl="0">
              <a:lnSpc>
                <a:spcPct val="90000"/>
              </a:lnSpc>
              <a:spcBef>
                <a:spcPts val="640"/>
              </a:spcBef>
              <a:spcAft>
                <a:spcPts val="0"/>
              </a:spcAft>
              <a:buClr>
                <a:schemeClr val="accent3"/>
              </a:buClr>
              <a:buSzPts val="2880"/>
              <a:buFont typeface="Noto Sans Symbols"/>
              <a:buChar char="▪"/>
              <a:defRPr sz="3200" b="1" i="0" u="none" strike="noStrike" cap="none">
                <a:solidFill>
                  <a:schemeClr val="accent4"/>
                </a:solidFill>
                <a:latin typeface="Calibri"/>
                <a:ea typeface="Calibri"/>
                <a:cs typeface="Calibri"/>
                <a:sym typeface="Calibri"/>
              </a:defRPr>
            </a:lvl1pPr>
            <a:lvl2pPr marL="914400" marR="0" lvl="1" indent="-388619" algn="l" rtl="0">
              <a:lnSpc>
                <a:spcPct val="90000"/>
              </a:lnSpc>
              <a:spcBef>
                <a:spcPts val="560"/>
              </a:spcBef>
              <a:spcAft>
                <a:spcPts val="0"/>
              </a:spcAft>
              <a:buClr>
                <a:schemeClr val="accent3"/>
              </a:buClr>
              <a:buSzPts val="2520"/>
              <a:buFont typeface="Noto Sans Symbols"/>
              <a:buChar char="▪"/>
              <a:defRPr sz="2800" b="1" i="0" u="none" strike="noStrike" cap="none">
                <a:solidFill>
                  <a:schemeClr val="dk1"/>
                </a:solidFill>
                <a:latin typeface="Calibri"/>
                <a:ea typeface="Calibri"/>
                <a:cs typeface="Calibri"/>
                <a:sym typeface="Calibri"/>
              </a:defRPr>
            </a:lvl2pPr>
            <a:lvl3pPr marL="1371600" marR="0" lvl="2" indent="-365760" algn="l" rtl="0">
              <a:lnSpc>
                <a:spcPct val="90000"/>
              </a:lnSpc>
              <a:spcBef>
                <a:spcPts val="480"/>
              </a:spcBef>
              <a:spcAft>
                <a:spcPts val="0"/>
              </a:spcAft>
              <a:buClr>
                <a:schemeClr val="accent3"/>
              </a:buClr>
              <a:buSzPts val="2160"/>
              <a:buFont typeface="Noto Sans Symbols"/>
              <a:buChar char="▪"/>
              <a:defRPr sz="24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3"/>
              </a:buClr>
              <a:buSzPts val="1800"/>
              <a:buFont typeface="Noto Sans Symbols"/>
              <a:buChar char="▪"/>
              <a:defRPr sz="20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3"/>
              </a:buClr>
              <a:buSzPts val="18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title"/>
          </p:nvPr>
        </p:nvSpPr>
        <p:spPr>
          <a:xfrm>
            <a:off x="628650" y="365128"/>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3"/>
              </a:buClr>
              <a:buSzPts val="3600"/>
              <a:buFont typeface="Calibri"/>
              <a:buNone/>
              <a:defRPr sz="3600" b="1" i="0" u="none" strike="noStrike" cap="non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6B6426-84ED-415D-8D60-32D32B62316A}"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4" r:id="rId14"/>
    <p:sldLayoutId id="2147483695" r:id="rId15"/>
    <p:sldLayoutId id="2147483696" r:id="rId16"/>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gif"/></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2.gif"/></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hyperlink" Target="https://istio.io/"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4.gif"/></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hyperlink" Target="http://itrevolution.com/conways-law/"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mhillin/intro_to_kubernetes/blob/master/install-gce-client-tools.md"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queue.acm.org/detail.cfm?id=2898444"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hyperlink" Target="https://kubernetes.io/docs/concepts/workloads/pods/pod/" TargetMode="External"/><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kubernetes.io/docs/admin/kube-proxy/" TargetMode="External"/><Relationship Id="rId7" Type="http://schemas.openxmlformats.org/officeDocument/2006/relationships/hyperlink" Target="https://github.com/opencontainers/runtime-spec"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github.com/opencontainers/runc" TargetMode="External"/><Relationship Id="rId5" Type="http://schemas.openxmlformats.org/officeDocument/2006/relationships/hyperlink" Target="https://coreos.com/rkt/" TargetMode="External"/><Relationship Id="rId4" Type="http://schemas.openxmlformats.org/officeDocument/2006/relationships/hyperlink" Target="http://www.docker.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kubernetes.io/docs/concepts/services-networking/dns-pod-service/"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kubernetes.io/docs/concepts/cluster-administration/logging/" TargetMode="External"/><Relationship Id="rId5" Type="http://schemas.openxmlformats.org/officeDocument/2006/relationships/hyperlink" Target="https://kubernetes.io/docs/tasks/debug-application-cluster/resource-usage-monitoring/" TargetMode="External"/><Relationship Id="rId4" Type="http://schemas.openxmlformats.org/officeDocument/2006/relationships/hyperlink" Target="https://kubernetes.io/docs/tasks/access-application-cluster/web-ui-dashboard/"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kubernetes.io/docs/concepts/workloads/pods/pod/"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hyperlink" Target="https://kubernetes.io/docs/concepts/overview/working-with-objects/labels/#label-selectors" TargetMode="External"/><Relationship Id="rId4" Type="http://schemas.openxmlformats.org/officeDocument/2006/relationships/hyperlink" Target="https://kubernetes.io/docs/concepts/workloads/controllers/replicaset/"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gif"/></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smhillin/intro_to_kubernetes/blob/master/Kubernetes-Simple-Example.md"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smhillin/intro_to_kubernetes/blob/master/Scale-Up-Simple-Example.md"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smhillin/intro_to_kubernetes/blob/master/Deploy-New_Version-Simple-Example.md"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8.gif"/></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kubernetes/kubernetes/tree/release-1.1/docs/design"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hyperlink" Target="https://cloud.google.com/kubernetes-engine/docs/concepts/pod"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kubernetes.io/docs/concepts/storage/volumes/"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smhillin/intro_to_kubernetes/blob/master/creating-volume.md"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accent3"/>
              </a:buClr>
              <a:buSzPts val="6000"/>
              <a:buFont typeface="Calibri"/>
              <a:buNone/>
            </a:pPr>
            <a:r>
              <a:rPr lang="en-US" sz="6000" b="1" i="0" u="none" strike="noStrike" cap="none">
                <a:solidFill>
                  <a:schemeClr val="accent3"/>
                </a:solidFill>
                <a:latin typeface="Calibri"/>
                <a:ea typeface="Calibri"/>
                <a:cs typeface="Calibri"/>
                <a:sym typeface="Calibri"/>
              </a:rPr>
              <a:t>Introduction to Kubernetes</a:t>
            </a:r>
            <a:endParaRPr sz="6000" b="1" i="0" u="none" strike="noStrike" cap="none">
              <a:solidFill>
                <a:schemeClr val="accent3"/>
              </a:solidFill>
              <a:latin typeface="Calibri"/>
              <a:ea typeface="Calibri"/>
              <a:cs typeface="Calibri"/>
              <a:sym typeface="Calibri"/>
            </a:endParaRPr>
          </a:p>
        </p:txBody>
      </p:sp>
      <p:sp>
        <p:nvSpPr>
          <p:cNvPr id="102" name="Shape 102"/>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3"/>
              </a:buClr>
              <a:buSzPts val="2160"/>
              <a:buFont typeface="Noto Sans Symbols"/>
              <a:buNone/>
            </a:pPr>
            <a:endParaRPr sz="2000" b="1" i="0" u="none" strike="noStrike" cap="none" dirty="0">
              <a:solidFill>
                <a:schemeClr val="dk1"/>
              </a:solidFill>
              <a:latin typeface="Calibri"/>
              <a:ea typeface="Calibri"/>
              <a:cs typeface="Calibri"/>
              <a:sym typeface="Calibri"/>
            </a:endParaRPr>
          </a:p>
          <a:p>
            <a:pPr marL="0" marR="0" lvl="0" indent="0" algn="ctr" rtl="0">
              <a:lnSpc>
                <a:spcPct val="90000"/>
              </a:lnSpc>
              <a:spcBef>
                <a:spcPts val="480"/>
              </a:spcBef>
              <a:spcAft>
                <a:spcPts val="0"/>
              </a:spcAft>
              <a:buClr>
                <a:schemeClr val="accent3"/>
              </a:buClr>
              <a:buSzPts val="2160"/>
              <a:buFont typeface="Noto Sans Symbols"/>
              <a:buNone/>
            </a:pPr>
            <a:r>
              <a:rPr lang="en-US" sz="2000" b="1" i="0" u="none" strike="noStrike" cap="none" dirty="0" smtClean="0">
                <a:solidFill>
                  <a:schemeClr val="dk1"/>
                </a:solidFill>
                <a:latin typeface="Calibri"/>
                <a:ea typeface="Calibri"/>
                <a:cs typeface="Calibri"/>
                <a:sym typeface="Calibri"/>
              </a:rPr>
              <a:t>64300M_2.0_2018</a:t>
            </a:r>
            <a:endParaRPr sz="2000" b="1" i="0" u="none" strike="noStrike" cap="none" dirty="0">
              <a:solidFill>
                <a:schemeClr val="dk1"/>
              </a:solidFill>
              <a:latin typeface="Calibri"/>
              <a:ea typeface="Calibri"/>
              <a:cs typeface="Calibri"/>
              <a:sym typeface="Calibri"/>
            </a:endParaRPr>
          </a:p>
        </p:txBody>
      </p:sp>
      <p:pic>
        <p:nvPicPr>
          <p:cNvPr id="103" name="Shape 103"/>
          <p:cNvPicPr preferRelativeResize="0"/>
          <p:nvPr/>
        </p:nvPicPr>
        <p:blipFill rotWithShape="1">
          <a:blip r:embed="rId3">
            <a:alphaModFix/>
          </a:blip>
          <a:srcRect/>
          <a:stretch/>
        </p:blipFill>
        <p:spPr>
          <a:xfrm>
            <a:off x="5105400" y="3810000"/>
            <a:ext cx="4038600" cy="295351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Intro (Phillips Case)</a:t>
            </a:r>
            <a:endParaRPr/>
          </a:p>
        </p:txBody>
      </p:sp>
      <p:pic>
        <p:nvPicPr>
          <p:cNvPr id="184" name="Shape 184"/>
          <p:cNvPicPr preferRelativeResize="0"/>
          <p:nvPr/>
        </p:nvPicPr>
        <p:blipFill rotWithShape="1">
          <a:blip r:embed="rId3">
            <a:alphaModFix/>
          </a:blip>
          <a:srcRect/>
          <a:stretch/>
        </p:blipFill>
        <p:spPr>
          <a:xfrm>
            <a:off x="381000" y="1453738"/>
            <a:ext cx="3956462" cy="3956462"/>
          </a:xfrm>
          <a:prstGeom prst="rect">
            <a:avLst/>
          </a:prstGeom>
          <a:noFill/>
          <a:ln>
            <a:noFill/>
          </a:ln>
        </p:spPr>
      </p:pic>
      <p:pic>
        <p:nvPicPr>
          <p:cNvPr id="185" name="Shape 185"/>
          <p:cNvPicPr preferRelativeResize="0"/>
          <p:nvPr/>
        </p:nvPicPr>
        <p:blipFill rotWithShape="1">
          <a:blip r:embed="rId4">
            <a:alphaModFix/>
          </a:blip>
          <a:srcRect/>
          <a:stretch/>
        </p:blipFill>
        <p:spPr>
          <a:xfrm>
            <a:off x="4953000" y="1453738"/>
            <a:ext cx="3961410" cy="39614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Shape 89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a:solidFill>
                  <a:srgbClr val="E36C09"/>
                </a:solidFill>
              </a:rPr>
              <a:t>Kubernetes Logging</a:t>
            </a:r>
            <a:r>
              <a:rPr lang="en-US" sz="3600" b="1" i="0" u="none" strike="noStrike" cap="none">
                <a:solidFill>
                  <a:srgbClr val="E36C09"/>
                </a:solidFill>
                <a:latin typeface="Calibri"/>
                <a:ea typeface="Calibri"/>
                <a:cs typeface="Calibri"/>
                <a:sym typeface="Calibri"/>
              </a:rPr>
              <a:t/>
            </a:r>
            <a:br>
              <a:rPr lang="en-US" sz="3600" b="1" i="0" u="none" strike="noStrike" cap="none">
                <a:solidFill>
                  <a:srgbClr val="E36C09"/>
                </a:solidFill>
                <a:latin typeface="Calibri"/>
                <a:ea typeface="Calibri"/>
                <a:cs typeface="Calibri"/>
                <a:sym typeface="Calibri"/>
              </a:rPr>
            </a:br>
            <a:endParaRPr sz="3600" b="1" i="0" u="none" strike="noStrike" cap="none">
              <a:solidFill>
                <a:schemeClr val="accent3"/>
              </a:solidFill>
              <a:latin typeface="Calibri"/>
              <a:ea typeface="Calibri"/>
              <a:cs typeface="Calibri"/>
              <a:sym typeface="Calibri"/>
            </a:endParaRPr>
          </a:p>
        </p:txBody>
      </p:sp>
      <p:sp>
        <p:nvSpPr>
          <p:cNvPr id="896" name="Shape 89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r>
              <a:rPr lang="en-US"/>
              <a:t>Kubernetes Logging</a:t>
            </a:r>
            <a:endParaRPr/>
          </a:p>
          <a:p>
            <a:pPr marL="0" marR="0" lvl="0" indent="0" algn="l" rtl="0">
              <a:lnSpc>
                <a:spcPct val="90000"/>
              </a:lnSpc>
              <a:spcBef>
                <a:spcPts val="640"/>
              </a:spcBef>
              <a:spcAft>
                <a:spcPts val="0"/>
              </a:spcAft>
              <a:buClr>
                <a:schemeClr val="accent3"/>
              </a:buClr>
              <a:buSzPts val="2880"/>
              <a:buFont typeface="Noto Sans Symbols"/>
              <a:buNone/>
            </a:pPr>
            <a:r>
              <a:rPr lang="en-US" sz="1200"/>
              <a:t>https://github.com/smhillin/intro_to_kubernetes/blob/master/kubernetes-logging.md</a:t>
            </a:r>
            <a:endParaRPr sz="1200"/>
          </a:p>
          <a:p>
            <a:pPr marL="0" marR="0" lvl="0" indent="0" algn="l" rtl="0">
              <a:lnSpc>
                <a:spcPct val="90000"/>
              </a:lnSpc>
              <a:spcBef>
                <a:spcPts val="640"/>
              </a:spcBef>
              <a:spcAft>
                <a:spcPts val="0"/>
              </a:spcAft>
              <a:buClr>
                <a:schemeClr val="accent3"/>
              </a:buClr>
              <a:buSzPts val="2880"/>
              <a:buFont typeface="Noto Sans Symbols"/>
              <a:buNone/>
            </a:pPr>
            <a:endParaRPr sz="1200"/>
          </a:p>
          <a:p>
            <a:pPr marL="457200" marR="0" lvl="0" indent="-342900" algn="l" rtl="0">
              <a:lnSpc>
                <a:spcPct val="90000"/>
              </a:lnSpc>
              <a:spcBef>
                <a:spcPts val="640"/>
              </a:spcBef>
              <a:spcAft>
                <a:spcPts val="0"/>
              </a:spcAft>
              <a:buSzPts val="1800"/>
              <a:buAutoNum type="arabicPeriod"/>
            </a:pPr>
            <a:r>
              <a:rPr lang="en-US" sz="1800"/>
              <a:t>Create a logging pd</a:t>
            </a:r>
            <a:endParaRPr sz="1800"/>
          </a:p>
          <a:p>
            <a:pPr marL="457200" marR="0" lvl="0" indent="-342900" algn="l" rtl="0">
              <a:lnSpc>
                <a:spcPct val="90000"/>
              </a:lnSpc>
              <a:spcBef>
                <a:spcPts val="0"/>
              </a:spcBef>
              <a:spcAft>
                <a:spcPts val="0"/>
              </a:spcAft>
              <a:buSzPts val="1800"/>
              <a:buAutoNum type="arabicPeriod"/>
            </a:pPr>
            <a:r>
              <a:rPr lang="en-US" sz="1800"/>
              <a:t>View the logs</a:t>
            </a:r>
            <a:endParaRPr sz="1800"/>
          </a:p>
          <a:p>
            <a:pPr marL="457200" marR="0" lvl="0" indent="-342900" algn="l" rtl="0">
              <a:lnSpc>
                <a:spcPct val="90000"/>
              </a:lnSpc>
              <a:spcBef>
                <a:spcPts val="0"/>
              </a:spcBef>
              <a:spcAft>
                <a:spcPts val="0"/>
              </a:spcAft>
              <a:buSzPts val="1800"/>
              <a:buAutoNum type="arabicPeriod"/>
            </a:pPr>
            <a:r>
              <a:rPr lang="en-US" sz="1800"/>
              <a:t>Create oneshot pod</a:t>
            </a:r>
            <a:endParaRPr sz="1800"/>
          </a:p>
        </p:txBody>
      </p:sp>
      <p:grpSp>
        <p:nvGrpSpPr>
          <p:cNvPr id="897" name="Shape 897"/>
          <p:cNvGrpSpPr/>
          <p:nvPr/>
        </p:nvGrpSpPr>
        <p:grpSpPr>
          <a:xfrm>
            <a:off x="152400" y="762000"/>
            <a:ext cx="4572000" cy="1066800"/>
            <a:chOff x="457200" y="2971800"/>
            <a:chExt cx="4572000" cy="1066800"/>
          </a:xfrm>
        </p:grpSpPr>
        <p:pic>
          <p:nvPicPr>
            <p:cNvPr id="898" name="Shape 8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899" name="Shape 899"/>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900" name="Shape 900"/>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901" name="Shape 901"/>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Shape 906"/>
          <p:cNvSpPr txBox="1"/>
          <p:nvPr/>
        </p:nvSpPr>
        <p:spPr>
          <a:xfrm>
            <a:off x="762000" y="4572000"/>
            <a:ext cx="6705600" cy="121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a:t>
            </a:r>
            <a:r>
              <a:rPr lang="en-US" sz="1800">
                <a:solidFill>
                  <a:schemeClr val="dk1"/>
                </a:solidFill>
                <a:latin typeface="Arial"/>
                <a:ea typeface="Arial"/>
                <a:cs typeface="Arial"/>
                <a:sym typeface="Arial"/>
              </a:rPr>
              <a:t>An external system can perform the log rotation by calling logrotate, which would result in kubectl logs returning an empty result</a:t>
            </a:r>
            <a:endParaRPr sz="1800">
              <a:solidFill>
                <a:schemeClr val="dk1"/>
              </a:solidFill>
              <a:latin typeface="Arial"/>
              <a:ea typeface="Arial"/>
              <a:cs typeface="Arial"/>
              <a:sym typeface="Arial"/>
            </a:endParaRPr>
          </a:p>
        </p:txBody>
      </p:sp>
      <p:sp>
        <p:nvSpPr>
          <p:cNvPr id="907" name="Shape 907"/>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Logging</a:t>
            </a:r>
            <a:endParaRPr sz="3600" b="1" i="0" u="none" strike="noStrike" cap="none">
              <a:solidFill>
                <a:schemeClr val="accent3"/>
              </a:solidFill>
              <a:latin typeface="Calibri"/>
              <a:ea typeface="Calibri"/>
              <a:cs typeface="Calibri"/>
              <a:sym typeface="Calibri"/>
            </a:endParaRPr>
          </a:p>
        </p:txBody>
      </p:sp>
      <p:pic>
        <p:nvPicPr>
          <p:cNvPr id="908" name="Shape 908"/>
          <p:cNvPicPr preferRelativeResize="0"/>
          <p:nvPr/>
        </p:nvPicPr>
        <p:blipFill rotWithShape="1">
          <a:blip r:embed="rId3">
            <a:alphaModFix/>
          </a:blip>
          <a:srcRect/>
          <a:stretch/>
        </p:blipFill>
        <p:spPr>
          <a:xfrm>
            <a:off x="-1979" y="1143000"/>
            <a:ext cx="9144000" cy="1369053"/>
          </a:xfrm>
          <a:prstGeom prst="rect">
            <a:avLst/>
          </a:prstGeom>
          <a:noFill/>
          <a:ln>
            <a:noFill/>
          </a:ln>
        </p:spPr>
      </p:pic>
      <p:pic>
        <p:nvPicPr>
          <p:cNvPr id="909" name="Shape 909"/>
          <p:cNvPicPr preferRelativeResize="0"/>
          <p:nvPr/>
        </p:nvPicPr>
        <p:blipFill rotWithShape="1">
          <a:blip r:embed="rId4">
            <a:alphaModFix/>
          </a:blip>
          <a:srcRect/>
          <a:stretch/>
        </p:blipFill>
        <p:spPr>
          <a:xfrm>
            <a:off x="0" y="2691126"/>
            <a:ext cx="9144000" cy="1701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36C09"/>
              </a:buClr>
              <a:buSzPts val="3600"/>
              <a:buFont typeface="Calibri"/>
              <a:buNone/>
            </a:pPr>
            <a:r>
              <a:rPr lang="en-US">
                <a:solidFill>
                  <a:srgbClr val="E36C09"/>
                </a:solidFill>
              </a:rPr>
              <a:t>Elasticsearch on K8s</a:t>
            </a:r>
            <a:endParaRPr/>
          </a:p>
          <a:p>
            <a:pPr marL="0" marR="0" lvl="0" indent="0" algn="ctr" rtl="0">
              <a:lnSpc>
                <a:spcPct val="90000"/>
              </a:lnSpc>
              <a:spcBef>
                <a:spcPts val="0"/>
              </a:spcBef>
              <a:spcAft>
                <a:spcPts val="0"/>
              </a:spcAft>
              <a:buClr>
                <a:srgbClr val="E36C09"/>
              </a:buClr>
              <a:buSzPts val="3600"/>
              <a:buFont typeface="Calibri"/>
              <a:buNone/>
            </a:pPr>
            <a:r>
              <a:rPr lang="en-US" sz="3600" b="1" i="0" u="none" strike="noStrike" cap="none">
                <a:solidFill>
                  <a:srgbClr val="E36C09"/>
                </a:solidFill>
                <a:latin typeface="Calibri"/>
                <a:ea typeface="Calibri"/>
                <a:cs typeface="Calibri"/>
                <a:sym typeface="Calibri"/>
              </a:rPr>
              <a:t/>
            </a:r>
            <a:br>
              <a:rPr lang="en-US" sz="3600" b="1" i="0" u="none" strike="noStrike" cap="none">
                <a:solidFill>
                  <a:srgbClr val="E36C09"/>
                </a:solidFill>
                <a:latin typeface="Calibri"/>
                <a:ea typeface="Calibri"/>
                <a:cs typeface="Calibri"/>
                <a:sym typeface="Calibri"/>
              </a:rPr>
            </a:br>
            <a:endParaRPr sz="3600" b="1" i="0" u="none" strike="noStrike" cap="none">
              <a:solidFill>
                <a:schemeClr val="accent3"/>
              </a:solidFill>
              <a:latin typeface="Calibri"/>
              <a:ea typeface="Calibri"/>
              <a:cs typeface="Calibri"/>
              <a:sym typeface="Calibri"/>
            </a:endParaRPr>
          </a:p>
        </p:txBody>
      </p:sp>
      <p:sp>
        <p:nvSpPr>
          <p:cNvPr id="915" name="Shape 915"/>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r>
              <a:rPr lang="en-US"/>
              <a:t>Kubernetes Elasticsearch Deployment</a:t>
            </a:r>
            <a:endParaRPr/>
          </a:p>
          <a:p>
            <a:pPr marL="0" marR="0" lvl="0" indent="0" algn="l" rtl="0">
              <a:lnSpc>
                <a:spcPct val="90000"/>
              </a:lnSpc>
              <a:spcBef>
                <a:spcPts val="640"/>
              </a:spcBef>
              <a:spcAft>
                <a:spcPts val="0"/>
              </a:spcAft>
              <a:buClr>
                <a:schemeClr val="accent3"/>
              </a:buClr>
              <a:buSzPts val="2880"/>
              <a:buFont typeface="Noto Sans Symbols"/>
              <a:buNone/>
            </a:pPr>
            <a:r>
              <a:rPr lang="en-US" sz="1200"/>
              <a:t>https://github.com/smhillin/intro_to_kubernetes/blob/master/kubernetes-elasticsearch-repo.md</a:t>
            </a:r>
            <a:endParaRPr sz="1200"/>
          </a:p>
          <a:p>
            <a:pPr marL="0" marR="0" lvl="0" indent="0" algn="l" rtl="0">
              <a:lnSpc>
                <a:spcPct val="90000"/>
              </a:lnSpc>
              <a:spcBef>
                <a:spcPts val="640"/>
              </a:spcBef>
              <a:spcAft>
                <a:spcPts val="0"/>
              </a:spcAft>
              <a:buClr>
                <a:schemeClr val="accent3"/>
              </a:buClr>
              <a:buSzPts val="2880"/>
              <a:buFont typeface="Noto Sans Symbols"/>
              <a:buNone/>
            </a:pPr>
            <a:endParaRPr sz="1200"/>
          </a:p>
          <a:p>
            <a:pPr marL="457200" marR="0" lvl="0" indent="-342900" algn="l" rtl="0">
              <a:lnSpc>
                <a:spcPct val="90000"/>
              </a:lnSpc>
              <a:spcBef>
                <a:spcPts val="640"/>
              </a:spcBef>
              <a:spcAft>
                <a:spcPts val="0"/>
              </a:spcAft>
              <a:buSzPts val="1800"/>
              <a:buAutoNum type="arabicPeriod"/>
            </a:pPr>
            <a:r>
              <a:rPr lang="en-US" sz="1800"/>
              <a:t>Clone the examples repo</a:t>
            </a:r>
            <a:endParaRPr sz="1800"/>
          </a:p>
          <a:p>
            <a:pPr marL="457200" marR="0" lvl="0" indent="-342900" algn="l" rtl="0">
              <a:lnSpc>
                <a:spcPct val="90000"/>
              </a:lnSpc>
              <a:spcBef>
                <a:spcPts val="0"/>
              </a:spcBef>
              <a:spcAft>
                <a:spcPts val="0"/>
              </a:spcAft>
              <a:buSzPts val="1800"/>
              <a:buAutoNum type="arabicPeriod"/>
            </a:pPr>
            <a:r>
              <a:rPr lang="en-US" sz="1800"/>
              <a:t>View the logs</a:t>
            </a:r>
            <a:endParaRPr sz="1800"/>
          </a:p>
          <a:p>
            <a:pPr marL="457200" marR="0" lvl="0" indent="-342900" algn="l" rtl="0">
              <a:lnSpc>
                <a:spcPct val="90000"/>
              </a:lnSpc>
              <a:spcBef>
                <a:spcPts val="0"/>
              </a:spcBef>
              <a:spcAft>
                <a:spcPts val="0"/>
              </a:spcAft>
              <a:buSzPts val="1800"/>
              <a:buAutoNum type="arabicPeriod"/>
            </a:pPr>
            <a:r>
              <a:rPr lang="en-US" sz="1800"/>
              <a:t>Create oneshot pod</a:t>
            </a:r>
            <a:endParaRPr sz="1800"/>
          </a:p>
        </p:txBody>
      </p:sp>
      <p:grpSp>
        <p:nvGrpSpPr>
          <p:cNvPr id="916" name="Shape 916"/>
          <p:cNvGrpSpPr/>
          <p:nvPr/>
        </p:nvGrpSpPr>
        <p:grpSpPr>
          <a:xfrm>
            <a:off x="152400" y="762000"/>
            <a:ext cx="4572000" cy="1066800"/>
            <a:chOff x="457200" y="2971800"/>
            <a:chExt cx="4572000" cy="1066800"/>
          </a:xfrm>
        </p:grpSpPr>
        <p:pic>
          <p:nvPicPr>
            <p:cNvPr id="917" name="Shape 91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918" name="Shape 918"/>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919" name="Shape 919"/>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920" name="Shape 920"/>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Shape 925"/>
          <p:cNvSpPr txBox="1">
            <a:spLocks noGrp="1"/>
          </p:cNvSpPr>
          <p:nvPr>
            <p:ph type="title"/>
          </p:nvPr>
        </p:nvSpPr>
        <p:spPr>
          <a:xfrm>
            <a:off x="628650" y="365129"/>
            <a:ext cx="7886700" cy="93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Stateful Sets</a:t>
            </a:r>
            <a:endParaRPr sz="3600" b="1" i="0" u="none" strike="noStrike" cap="none">
              <a:solidFill>
                <a:schemeClr val="accent3"/>
              </a:solidFill>
              <a:latin typeface="Calibri"/>
              <a:ea typeface="Calibri"/>
              <a:cs typeface="Calibri"/>
              <a:sym typeface="Calibri"/>
            </a:endParaRPr>
          </a:p>
        </p:txBody>
      </p:sp>
      <p:sp>
        <p:nvSpPr>
          <p:cNvPr id="926" name="Shape 926"/>
          <p:cNvSpPr txBox="1">
            <a:spLocks noGrp="1"/>
          </p:cNvSpPr>
          <p:nvPr>
            <p:ph idx="1"/>
          </p:nvPr>
        </p:nvSpPr>
        <p:spPr>
          <a:xfrm>
            <a:off x="457200" y="1705100"/>
            <a:ext cx="7076100" cy="4162200"/>
          </a:xfrm>
          <a:prstGeom prst="rect">
            <a:avLst/>
          </a:prstGeom>
          <a:noFill/>
          <a:ln>
            <a:noFill/>
          </a:ln>
        </p:spPr>
        <p:txBody>
          <a:bodyPr spcFirstLastPara="1" wrap="square" lIns="91425" tIns="45700" rIns="91425" bIns="45700" anchor="t" anchorCtr="0">
            <a:noAutofit/>
          </a:bodyPr>
          <a:lstStyle/>
          <a:p>
            <a:pPr marL="0" lvl="0" indent="0" rtl="0">
              <a:lnSpc>
                <a:spcPct val="175000"/>
              </a:lnSpc>
              <a:spcBef>
                <a:spcPts val="800"/>
              </a:spcBef>
              <a:spcAft>
                <a:spcPts val="0"/>
              </a:spcAft>
              <a:buNone/>
            </a:pPr>
            <a:r>
              <a:rPr lang="en-US" sz="1400"/>
              <a:t>Stateful Sets </a:t>
            </a:r>
            <a:r>
              <a:rPr lang="en-US" sz="1400" b="0"/>
              <a:t>manage the deployment and scaling of a set of Pods, and provides </a:t>
            </a:r>
            <a:r>
              <a:rPr lang="en-US" sz="1400" b="0" u="sng"/>
              <a:t>guarantees</a:t>
            </a:r>
            <a:r>
              <a:rPr lang="en-US" sz="1400" b="0"/>
              <a:t> about the </a:t>
            </a:r>
            <a:r>
              <a:rPr lang="en-US" sz="1400" b="0" u="sng"/>
              <a:t>ordering</a:t>
            </a:r>
            <a:r>
              <a:rPr lang="en-US" sz="1400" b="0"/>
              <a:t> and </a:t>
            </a:r>
            <a:r>
              <a:rPr lang="en-US" sz="1400" b="0" u="sng"/>
              <a:t>uniqueness </a:t>
            </a:r>
            <a:r>
              <a:rPr lang="en-US" sz="1400" b="0"/>
              <a:t>of these Pods.</a:t>
            </a:r>
            <a:endParaRPr sz="1400" b="0"/>
          </a:p>
          <a:p>
            <a:pPr marL="0" lvl="0" indent="0" rtl="0">
              <a:lnSpc>
                <a:spcPct val="175000"/>
              </a:lnSpc>
              <a:spcBef>
                <a:spcPts val="800"/>
              </a:spcBef>
              <a:spcAft>
                <a:spcPts val="0"/>
              </a:spcAft>
              <a:buNone/>
            </a:pPr>
            <a:r>
              <a:rPr lang="en-US" sz="1400" b="0"/>
              <a:t>Like a Deployment, a </a:t>
            </a:r>
            <a:r>
              <a:rPr lang="en-US" sz="1400"/>
              <a:t>Stateful Set</a:t>
            </a:r>
            <a:r>
              <a:rPr lang="en-US" sz="1400" b="0"/>
              <a:t> manages Pods that are based on an identical container spec. Unlike a Deployment, a StatefulSet </a:t>
            </a:r>
            <a:r>
              <a:rPr lang="en-US" sz="1400" b="0" u="sng"/>
              <a:t>maintains </a:t>
            </a:r>
            <a:r>
              <a:rPr lang="en-US" sz="1400" b="0"/>
              <a:t>a </a:t>
            </a:r>
            <a:r>
              <a:rPr lang="en-US" sz="1400" b="0" u="sng"/>
              <a:t>sticky identity</a:t>
            </a:r>
            <a:r>
              <a:rPr lang="en-US" sz="1400" b="0"/>
              <a:t> for each of their Pods. These pods are created from the same spec, but are not interchangeable: each has a </a:t>
            </a:r>
            <a:r>
              <a:rPr lang="en-US" sz="1400" b="0" u="sng"/>
              <a:t>persistent identifier</a:t>
            </a:r>
            <a:r>
              <a:rPr lang="en-US" sz="1400" b="0"/>
              <a:t> that it maintains across any rescheduling.</a:t>
            </a:r>
            <a:endParaRPr sz="1400" b="0"/>
          </a:p>
          <a:p>
            <a:pPr marL="0" lvl="0" indent="0" rtl="0">
              <a:lnSpc>
                <a:spcPct val="175000"/>
              </a:lnSpc>
              <a:spcBef>
                <a:spcPts val="800"/>
              </a:spcBef>
              <a:spcAft>
                <a:spcPts val="0"/>
              </a:spcAft>
              <a:buNone/>
            </a:pPr>
            <a:r>
              <a:rPr lang="en-US" sz="1400" b="0"/>
              <a:t>A StatefulSet operates under the same pattern as any other Controller. You define your desired state in a StatefulSet object, and the StatefulSet controller makes any necessary updates to get there from the current state.</a:t>
            </a:r>
            <a:endParaRPr sz="1400" b="0"/>
          </a:p>
          <a:p>
            <a:pPr marL="0" lvl="0" indent="0" rtl="0">
              <a:lnSpc>
                <a:spcPct val="175000"/>
              </a:lnSpc>
              <a:spcBef>
                <a:spcPts val="800"/>
              </a:spcBef>
              <a:spcAft>
                <a:spcPts val="0"/>
              </a:spcAft>
              <a:buClr>
                <a:schemeClr val="dk1"/>
              </a:buClr>
              <a:buSzPts val="1100"/>
              <a:buFont typeface="Arial"/>
              <a:buNone/>
            </a:pPr>
            <a:endParaRPr sz="1200" b="0">
              <a:latin typeface="Roboto"/>
              <a:ea typeface="Roboto"/>
              <a:cs typeface="Roboto"/>
              <a:sym typeface="Roboto"/>
            </a:endParaRPr>
          </a:p>
          <a:p>
            <a:pPr marL="0" marR="0" lvl="0" indent="0" algn="l" rtl="0">
              <a:lnSpc>
                <a:spcPct val="90000"/>
              </a:lnSpc>
              <a:spcBef>
                <a:spcPts val="600"/>
              </a:spcBef>
              <a:spcAft>
                <a:spcPts val="0"/>
              </a:spcAft>
              <a:buNone/>
            </a:pPr>
            <a:endParaRPr sz="2000" b="0"/>
          </a:p>
        </p:txBody>
      </p:sp>
      <p:sp>
        <p:nvSpPr>
          <p:cNvPr id="928" name="Shape 928"/>
          <p:cNvSpPr txBox="1"/>
          <p:nvPr/>
        </p:nvSpPr>
        <p:spPr>
          <a:xfrm>
            <a:off x="6448301" y="1460665"/>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Shape 933"/>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Stateful Sets</a:t>
            </a:r>
            <a:endParaRPr sz="3600" b="1" i="0" u="none" strike="noStrike" cap="none">
              <a:solidFill>
                <a:schemeClr val="accent3"/>
              </a:solidFill>
              <a:latin typeface="Calibri"/>
              <a:ea typeface="Calibri"/>
              <a:cs typeface="Calibri"/>
              <a:sym typeface="Calibri"/>
            </a:endParaRPr>
          </a:p>
        </p:txBody>
      </p:sp>
      <p:sp>
        <p:nvSpPr>
          <p:cNvPr id="934" name="Shape 934"/>
          <p:cNvSpPr txBox="1">
            <a:spLocks noGrp="1"/>
          </p:cNvSpPr>
          <p:nvPr>
            <p:ph idx="1"/>
          </p:nvPr>
        </p:nvSpPr>
        <p:spPr>
          <a:xfrm>
            <a:off x="457200" y="1657900"/>
            <a:ext cx="7430700" cy="4209600"/>
          </a:xfrm>
          <a:prstGeom prst="rect">
            <a:avLst/>
          </a:prstGeom>
          <a:noFill/>
          <a:ln>
            <a:noFill/>
          </a:ln>
        </p:spPr>
        <p:txBody>
          <a:bodyPr spcFirstLastPara="1" wrap="square" lIns="91425" tIns="45700" rIns="91425" bIns="45700" anchor="t" anchorCtr="0">
            <a:noAutofit/>
          </a:bodyPr>
          <a:lstStyle/>
          <a:p>
            <a:pPr marL="0" lvl="0" indent="0" rtl="0">
              <a:lnSpc>
                <a:spcPct val="175000"/>
              </a:lnSpc>
              <a:spcBef>
                <a:spcPts val="0"/>
              </a:spcBef>
              <a:spcAft>
                <a:spcPts val="0"/>
              </a:spcAft>
              <a:buClr>
                <a:schemeClr val="dk1"/>
              </a:buClr>
              <a:buSzPts val="1100"/>
              <a:buFont typeface="Arial"/>
              <a:buNone/>
            </a:pPr>
            <a:r>
              <a:rPr lang="en-US" sz="1800" b="0"/>
              <a:t>StatefulSets are valuable for applications that require one or more of the following:</a:t>
            </a:r>
            <a:endParaRPr sz="1800" b="0"/>
          </a:p>
          <a:p>
            <a:pPr marL="457200" lvl="0" indent="-342900" rtl="0">
              <a:lnSpc>
                <a:spcPct val="175000"/>
              </a:lnSpc>
              <a:spcBef>
                <a:spcPts val="1500"/>
              </a:spcBef>
              <a:spcAft>
                <a:spcPts val="0"/>
              </a:spcAft>
              <a:buClr>
                <a:srgbClr val="E87722"/>
              </a:buClr>
              <a:buSzPts val="1800"/>
              <a:buFont typeface="Calibri"/>
              <a:buChar char="■"/>
            </a:pPr>
            <a:r>
              <a:rPr lang="en-US" sz="1800" b="0"/>
              <a:t>Stable, unique network identifiers.</a:t>
            </a:r>
            <a:endParaRPr sz="1800" b="0"/>
          </a:p>
          <a:p>
            <a:pPr marL="457200" lvl="0" indent="-342900" rtl="0">
              <a:lnSpc>
                <a:spcPct val="175000"/>
              </a:lnSpc>
              <a:spcBef>
                <a:spcPts val="0"/>
              </a:spcBef>
              <a:spcAft>
                <a:spcPts val="0"/>
              </a:spcAft>
              <a:buClr>
                <a:srgbClr val="E87722"/>
              </a:buClr>
              <a:buSzPts val="1800"/>
              <a:buFont typeface="Calibri"/>
              <a:buChar char="■"/>
            </a:pPr>
            <a:r>
              <a:rPr lang="en-US" sz="1800" b="0"/>
              <a:t>Stable, persistent storage.</a:t>
            </a:r>
            <a:endParaRPr sz="1800" b="0"/>
          </a:p>
          <a:p>
            <a:pPr marL="457200" lvl="0" indent="-342900" rtl="0">
              <a:lnSpc>
                <a:spcPct val="175000"/>
              </a:lnSpc>
              <a:spcBef>
                <a:spcPts val="0"/>
              </a:spcBef>
              <a:spcAft>
                <a:spcPts val="0"/>
              </a:spcAft>
              <a:buClr>
                <a:srgbClr val="E87722"/>
              </a:buClr>
              <a:buSzPts val="1800"/>
              <a:buFont typeface="Calibri"/>
              <a:buChar char="■"/>
            </a:pPr>
            <a:r>
              <a:rPr lang="en-US" sz="1800" b="0"/>
              <a:t>Ordered, graceful deployment and scaling.</a:t>
            </a:r>
            <a:endParaRPr sz="1800" b="0"/>
          </a:p>
          <a:p>
            <a:pPr marL="457200" lvl="0" indent="-342900" rtl="0">
              <a:lnSpc>
                <a:spcPct val="175000"/>
              </a:lnSpc>
              <a:spcBef>
                <a:spcPts val="0"/>
              </a:spcBef>
              <a:spcAft>
                <a:spcPts val="0"/>
              </a:spcAft>
              <a:buClr>
                <a:srgbClr val="E87722"/>
              </a:buClr>
              <a:buSzPts val="1800"/>
              <a:buFont typeface="Calibri"/>
              <a:buChar char="■"/>
            </a:pPr>
            <a:r>
              <a:rPr lang="en-US" sz="1800" b="0"/>
              <a:t>Ordered, graceful deletion and termination.</a:t>
            </a:r>
            <a:endParaRPr sz="1800" b="0"/>
          </a:p>
          <a:p>
            <a:pPr marL="457200" lvl="0" indent="-342900" rtl="0">
              <a:lnSpc>
                <a:spcPct val="175000"/>
              </a:lnSpc>
              <a:spcBef>
                <a:spcPts val="0"/>
              </a:spcBef>
              <a:spcAft>
                <a:spcPts val="0"/>
              </a:spcAft>
              <a:buClr>
                <a:srgbClr val="E87722"/>
              </a:buClr>
              <a:buSzPts val="1800"/>
              <a:buFont typeface="Calibri"/>
              <a:buChar char="■"/>
            </a:pPr>
            <a:r>
              <a:rPr lang="en-US" sz="1800" b="0"/>
              <a:t>Ordered, automated rolling updates.</a:t>
            </a:r>
            <a:endParaRPr sz="1800" b="0"/>
          </a:p>
          <a:p>
            <a:pPr marL="0" marR="0" lvl="0" indent="0" algn="l" rtl="0">
              <a:lnSpc>
                <a:spcPct val="90000"/>
              </a:lnSpc>
              <a:spcBef>
                <a:spcPts val="2300"/>
              </a:spcBef>
              <a:spcAft>
                <a:spcPts val="0"/>
              </a:spcAft>
              <a:buNone/>
            </a:pPr>
            <a:endParaRPr sz="2000" b="0"/>
          </a:p>
        </p:txBody>
      </p:sp>
      <p:sp>
        <p:nvSpPr>
          <p:cNvPr id="936" name="Shape 936"/>
          <p:cNvSpPr txBox="1"/>
          <p:nvPr/>
        </p:nvSpPr>
        <p:spPr>
          <a:xfrm>
            <a:off x="6448301" y="1460665"/>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Shape 941"/>
          <p:cNvSpPr txBox="1">
            <a:spLocks noGrp="1"/>
          </p:cNvSpPr>
          <p:nvPr>
            <p:ph type="title"/>
          </p:nvPr>
        </p:nvSpPr>
        <p:spPr>
          <a:xfrm>
            <a:off x="628650" y="365129"/>
            <a:ext cx="7886700" cy="93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Stateful Sets</a:t>
            </a:r>
            <a:endParaRPr sz="3600" b="1" i="0" u="none" strike="noStrike" cap="none">
              <a:solidFill>
                <a:schemeClr val="accent3"/>
              </a:solidFill>
              <a:latin typeface="Calibri"/>
              <a:ea typeface="Calibri"/>
              <a:cs typeface="Calibri"/>
              <a:sym typeface="Calibri"/>
            </a:endParaRPr>
          </a:p>
        </p:txBody>
      </p:sp>
      <p:sp>
        <p:nvSpPr>
          <p:cNvPr id="942" name="Shape 942"/>
          <p:cNvSpPr txBox="1">
            <a:spLocks noGrp="1"/>
          </p:cNvSpPr>
          <p:nvPr>
            <p:ph idx="1"/>
          </p:nvPr>
        </p:nvSpPr>
        <p:spPr>
          <a:xfrm>
            <a:off x="457200" y="1829975"/>
            <a:ext cx="4800600" cy="4037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Pods in a stateful set are not interchangeable</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Each Pod has a persistent identifier</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Define desired state object, controller performs updates to desired state</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Useful for applications that require persistent storage, unique network identifiers, ordered deployment, deletes or updates.  </a:t>
            </a:r>
            <a:endParaRPr/>
          </a:p>
        </p:txBody>
      </p:sp>
      <p:sp>
        <p:nvSpPr>
          <p:cNvPr id="944" name="Shape 944"/>
          <p:cNvSpPr txBox="1"/>
          <p:nvPr/>
        </p:nvSpPr>
        <p:spPr>
          <a:xfrm>
            <a:off x="628650" y="1143000"/>
            <a:ext cx="7886700" cy="6096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Functionality of deployments with guarantees about ordering and unique identities per Pod.</a:t>
            </a:r>
            <a:endParaRPr/>
          </a:p>
        </p:txBody>
      </p:sp>
      <p:sp>
        <p:nvSpPr>
          <p:cNvPr id="945" name="Shape 945"/>
          <p:cNvSpPr txBox="1"/>
          <p:nvPr/>
        </p:nvSpPr>
        <p:spPr>
          <a:xfrm>
            <a:off x="6448301" y="1460665"/>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46" name="Shape 946"/>
          <p:cNvPicPr preferRelativeResize="0"/>
          <p:nvPr/>
        </p:nvPicPr>
        <p:blipFill rotWithShape="1">
          <a:blip r:embed="rId3">
            <a:alphaModFix/>
          </a:blip>
          <a:srcRect/>
          <a:stretch/>
        </p:blipFill>
        <p:spPr>
          <a:xfrm>
            <a:off x="5410200" y="2286000"/>
            <a:ext cx="3463316" cy="3048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Shape 951"/>
          <p:cNvSpPr txBox="1">
            <a:spLocks noGrp="1"/>
          </p:cNvSpPr>
          <p:nvPr>
            <p:ph type="title"/>
          </p:nvPr>
        </p:nvSpPr>
        <p:spPr>
          <a:xfrm>
            <a:off x="492826" y="329048"/>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Namespace</a:t>
            </a:r>
            <a:endParaRPr sz="3600" b="1" i="0" u="none" strike="noStrike" cap="none">
              <a:solidFill>
                <a:schemeClr val="accent3"/>
              </a:solidFill>
              <a:latin typeface="Calibri"/>
              <a:ea typeface="Calibri"/>
              <a:cs typeface="Calibri"/>
              <a:sym typeface="Calibri"/>
            </a:endParaRPr>
          </a:p>
        </p:txBody>
      </p:sp>
      <p:sp>
        <p:nvSpPr>
          <p:cNvPr id="952" name="Shape 952"/>
          <p:cNvSpPr txBox="1">
            <a:spLocks noGrp="1"/>
          </p:cNvSpPr>
          <p:nvPr>
            <p:ph idx="1"/>
          </p:nvPr>
        </p:nvSpPr>
        <p:spPr>
          <a:xfrm>
            <a:off x="457200" y="1516120"/>
            <a:ext cx="8229600" cy="2028704"/>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Resources are segmented within namespaces</a:t>
            </a:r>
            <a:endParaRPr/>
          </a:p>
          <a:p>
            <a:pPr marL="914400" marR="0" lvl="1" indent="-457200" algn="l" rtl="0">
              <a:lnSpc>
                <a:spcPct val="90000"/>
              </a:lnSpc>
              <a:spcBef>
                <a:spcPts val="60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Sandbox per developer for example</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Pods will route dns to default (own) namespace</a:t>
            </a:r>
            <a:endParaRPr/>
          </a:p>
          <a:p>
            <a:pPr marL="914400" marR="0" lvl="1" indent="-457200" algn="l" rtl="0">
              <a:lnSpc>
                <a:spcPct val="90000"/>
              </a:lnSpc>
              <a:spcBef>
                <a:spcPts val="60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api.default.svc.cluster.local</a:t>
            </a:r>
            <a:endParaRPr sz="1600" b="0" i="0" u="none" strike="noStrike" cap="none">
              <a:solidFill>
                <a:schemeClr val="dk1"/>
              </a:solidFill>
              <a:latin typeface="Calibri"/>
              <a:ea typeface="Calibri"/>
              <a:cs typeface="Calibri"/>
              <a:sym typeface="Calibri"/>
            </a:endParaRPr>
          </a:p>
          <a:p>
            <a:pPr marL="914400" marR="0" lvl="1" indent="-457200" algn="l" rtl="0">
              <a:lnSpc>
                <a:spcPct val="90000"/>
              </a:lnSpc>
              <a:spcBef>
                <a:spcPts val="60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Api.foo…</a:t>
            </a:r>
            <a:endParaRPr sz="16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The same app could run independently in different namespaces</a:t>
            </a:r>
            <a:endParaRPr/>
          </a:p>
        </p:txBody>
      </p:sp>
      <p:sp>
        <p:nvSpPr>
          <p:cNvPr id="954" name="Shape 954"/>
          <p:cNvSpPr txBox="1"/>
          <p:nvPr/>
        </p:nvSpPr>
        <p:spPr>
          <a:xfrm>
            <a:off x="475013" y="1113425"/>
            <a:ext cx="7886700" cy="6096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Partitions the names of API objects</a:t>
            </a:r>
            <a:endParaRPr/>
          </a:p>
        </p:txBody>
      </p:sp>
      <p:sp>
        <p:nvSpPr>
          <p:cNvPr id="955" name="Shape 955"/>
          <p:cNvSpPr txBox="1"/>
          <p:nvPr/>
        </p:nvSpPr>
        <p:spPr>
          <a:xfrm>
            <a:off x="6448301" y="1460665"/>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56" name="Shape 956"/>
          <p:cNvPicPr preferRelativeResize="0"/>
          <p:nvPr/>
        </p:nvPicPr>
        <p:blipFill rotWithShape="1">
          <a:blip r:embed="rId3">
            <a:alphaModFix/>
          </a:blip>
          <a:srcRect/>
          <a:stretch/>
        </p:blipFill>
        <p:spPr>
          <a:xfrm>
            <a:off x="1588698" y="3628612"/>
            <a:ext cx="5694955" cy="226712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p:nvPr/>
        </p:nvSpPr>
        <p:spPr>
          <a:xfrm>
            <a:off x="762000" y="4572000"/>
            <a:ext cx="6705600" cy="121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a:t>
            </a:r>
            <a:r>
              <a:rPr lang="en-US" sz="1800">
                <a:solidFill>
                  <a:schemeClr val="dk1"/>
                </a:solidFill>
                <a:latin typeface="Arial"/>
                <a:ea typeface="Arial"/>
                <a:cs typeface="Arial"/>
                <a:sym typeface="Arial"/>
              </a:rPr>
              <a:t>Namespaces create an excellent mechanism to subdivide resources and provide isolation. This enables using a cluster for multiple projects or multiple teams </a:t>
            </a:r>
            <a:endParaRPr sz="1800">
              <a:solidFill>
                <a:schemeClr val="dk1"/>
              </a:solidFill>
              <a:latin typeface="Arial"/>
              <a:ea typeface="Arial"/>
              <a:cs typeface="Arial"/>
              <a:sym typeface="Arial"/>
            </a:endParaRPr>
          </a:p>
        </p:txBody>
      </p:sp>
      <p:sp>
        <p:nvSpPr>
          <p:cNvPr id="962" name="Shape 962"/>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Namespace</a:t>
            </a:r>
            <a:endParaRPr sz="3600" b="1" i="0" u="none" strike="noStrike" cap="none">
              <a:solidFill>
                <a:schemeClr val="accent3"/>
              </a:solidFill>
              <a:latin typeface="Calibri"/>
              <a:ea typeface="Calibri"/>
              <a:cs typeface="Calibri"/>
              <a:sym typeface="Calibri"/>
            </a:endParaRPr>
          </a:p>
        </p:txBody>
      </p:sp>
      <p:pic>
        <p:nvPicPr>
          <p:cNvPr id="963" name="Shape 963"/>
          <p:cNvPicPr preferRelativeResize="0"/>
          <p:nvPr/>
        </p:nvPicPr>
        <p:blipFill rotWithShape="1">
          <a:blip r:embed="rId3">
            <a:alphaModFix/>
          </a:blip>
          <a:srcRect/>
          <a:stretch/>
        </p:blipFill>
        <p:spPr>
          <a:xfrm>
            <a:off x="0" y="1676400"/>
            <a:ext cx="9144000" cy="222641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Shape 968"/>
          <p:cNvSpPr txBox="1">
            <a:spLocks noGrp="1"/>
          </p:cNvSpPr>
          <p:nvPr>
            <p:ph type="title"/>
          </p:nvPr>
        </p:nvSpPr>
        <p:spPr>
          <a:xfrm>
            <a:off x="492826" y="329048"/>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Secrets</a:t>
            </a:r>
            <a:endParaRPr sz="3600" b="1" i="0" u="none" strike="noStrike" cap="none">
              <a:solidFill>
                <a:schemeClr val="accent3"/>
              </a:solidFill>
              <a:latin typeface="Calibri"/>
              <a:ea typeface="Calibri"/>
              <a:cs typeface="Calibri"/>
              <a:sym typeface="Calibri"/>
            </a:endParaRPr>
          </a:p>
        </p:txBody>
      </p:sp>
      <p:sp>
        <p:nvSpPr>
          <p:cNvPr id="969" name="Shape 969"/>
          <p:cNvSpPr txBox="1">
            <a:spLocks noGrp="1"/>
          </p:cNvSpPr>
          <p:nvPr>
            <p:ph idx="1"/>
          </p:nvPr>
        </p:nvSpPr>
        <p:spPr>
          <a:xfrm>
            <a:off x="475013" y="1687400"/>
            <a:ext cx="5392387" cy="37228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According to </a:t>
            </a:r>
            <a:r>
              <a:rPr lang="en-US" sz="2000" b="0" i="0" u="sng" strike="noStrike" cap="none">
                <a:solidFill>
                  <a:schemeClr val="hlink"/>
                </a:solidFill>
                <a:latin typeface="Calibri"/>
                <a:ea typeface="Calibri"/>
                <a:cs typeface="Calibri"/>
                <a:sym typeface="Calibri"/>
                <a:hlinkClick r:id="rId3"/>
              </a:rPr>
              <a:t>12-factor</a:t>
            </a:r>
            <a:r>
              <a:rPr lang="en-US" sz="2000" b="0" i="0" u="none" strike="noStrike" cap="none">
                <a:solidFill>
                  <a:schemeClr val="dk1"/>
                </a:solidFill>
                <a:latin typeface="Calibri"/>
                <a:ea typeface="Calibri"/>
                <a:cs typeface="Calibri"/>
                <a:sym typeface="Calibri"/>
              </a:rPr>
              <a:t> configuration comes from the environment</a:t>
            </a:r>
            <a:endParaRPr/>
          </a:p>
          <a:p>
            <a:pPr marL="914400" marR="0" lvl="1" indent="-457200" algn="l" rtl="0">
              <a:lnSpc>
                <a:spcPct val="90000"/>
              </a:lnSpc>
              <a:spcBef>
                <a:spcPts val="60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Config is everything that is likely to vary between deployments</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Can be used by pods and the underlying Kubelet when pulling images</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Secrets belong to a specific Kubernetes Namespace</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Secret size cannot exceed 1MB</a:t>
            </a:r>
            <a:endParaRPr/>
          </a:p>
        </p:txBody>
      </p:sp>
      <p:sp>
        <p:nvSpPr>
          <p:cNvPr id="971" name="Shape 971"/>
          <p:cNvSpPr txBox="1"/>
          <p:nvPr/>
        </p:nvSpPr>
        <p:spPr>
          <a:xfrm>
            <a:off x="475013" y="1113425"/>
            <a:ext cx="7886700" cy="60960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An object that contains a small amount of sensitive data such as a password, token or key. </a:t>
            </a:r>
            <a:endParaRPr/>
          </a:p>
        </p:txBody>
      </p:sp>
      <p:sp>
        <p:nvSpPr>
          <p:cNvPr id="972" name="Shape 972"/>
          <p:cNvSpPr txBox="1"/>
          <p:nvPr/>
        </p:nvSpPr>
        <p:spPr>
          <a:xfrm>
            <a:off x="6448301" y="1460665"/>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73" name="Shape 973"/>
          <p:cNvPicPr preferRelativeResize="0"/>
          <p:nvPr/>
        </p:nvPicPr>
        <p:blipFill rotWithShape="1">
          <a:blip r:embed="rId4">
            <a:alphaModFix/>
          </a:blip>
          <a:srcRect/>
          <a:stretch/>
        </p:blipFill>
        <p:spPr>
          <a:xfrm>
            <a:off x="6248400" y="1697910"/>
            <a:ext cx="2603329" cy="370178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Shape 978"/>
          <p:cNvSpPr txBox="1"/>
          <p:nvPr/>
        </p:nvSpPr>
        <p:spPr>
          <a:xfrm>
            <a:off x="762000" y="4572000"/>
            <a:ext cx="6705600" cy="121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Can be mounted as data volumes or exposed as environment variables</a:t>
            </a:r>
            <a:endParaRPr sz="1800">
              <a:solidFill>
                <a:schemeClr val="dk1"/>
              </a:solidFill>
              <a:latin typeface="Arial"/>
              <a:ea typeface="Arial"/>
              <a:cs typeface="Arial"/>
              <a:sym typeface="Arial"/>
            </a:endParaRPr>
          </a:p>
        </p:txBody>
      </p:sp>
      <p:sp>
        <p:nvSpPr>
          <p:cNvPr id="979" name="Shape 979"/>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Secrets</a:t>
            </a:r>
            <a:endParaRPr sz="3600" b="1" i="0" u="none" strike="noStrike" cap="none">
              <a:solidFill>
                <a:schemeClr val="accent3"/>
              </a:solidFill>
              <a:latin typeface="Calibri"/>
              <a:ea typeface="Calibri"/>
              <a:cs typeface="Calibri"/>
              <a:sym typeface="Calibri"/>
            </a:endParaRPr>
          </a:p>
        </p:txBody>
      </p:sp>
      <p:pic>
        <p:nvPicPr>
          <p:cNvPr id="980" name="Shape 980"/>
          <p:cNvPicPr preferRelativeResize="0"/>
          <p:nvPr/>
        </p:nvPicPr>
        <p:blipFill rotWithShape="1">
          <a:blip r:embed="rId3">
            <a:alphaModFix/>
          </a:blip>
          <a:srcRect/>
          <a:stretch/>
        </p:blipFill>
        <p:spPr>
          <a:xfrm>
            <a:off x="181593" y="1219200"/>
            <a:ext cx="8780813" cy="31665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Intro (Phillips Case)</a:t>
            </a:r>
            <a:endParaRPr/>
          </a:p>
        </p:txBody>
      </p:sp>
      <p:pic>
        <p:nvPicPr>
          <p:cNvPr id="191" name="Shape 191"/>
          <p:cNvPicPr preferRelativeResize="0"/>
          <p:nvPr/>
        </p:nvPicPr>
        <p:blipFill rotWithShape="1">
          <a:blip r:embed="rId3">
            <a:alphaModFix/>
          </a:blip>
          <a:srcRect/>
          <a:stretch/>
        </p:blipFill>
        <p:spPr>
          <a:xfrm>
            <a:off x="381000" y="1453738"/>
            <a:ext cx="3956462" cy="3956462"/>
          </a:xfrm>
          <a:prstGeom prst="rect">
            <a:avLst/>
          </a:prstGeom>
          <a:noFill/>
          <a:ln>
            <a:noFill/>
          </a:ln>
        </p:spPr>
      </p:pic>
      <p:pic>
        <p:nvPicPr>
          <p:cNvPr id="192" name="Shape 192"/>
          <p:cNvPicPr preferRelativeResize="0"/>
          <p:nvPr/>
        </p:nvPicPr>
        <p:blipFill rotWithShape="1">
          <a:blip r:embed="rId4">
            <a:alphaModFix/>
          </a:blip>
          <a:srcRect/>
          <a:stretch/>
        </p:blipFill>
        <p:spPr>
          <a:xfrm>
            <a:off x="4953000" y="1453738"/>
            <a:ext cx="3961410" cy="396141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Shape 985"/>
          <p:cNvSpPr txBox="1">
            <a:spLocks noGrp="1"/>
          </p:cNvSpPr>
          <p:nvPr>
            <p:ph type="title"/>
          </p:nvPr>
        </p:nvSpPr>
        <p:spPr>
          <a:xfrm>
            <a:off x="492826" y="329048"/>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Configmap</a:t>
            </a:r>
            <a:endParaRPr sz="3600" b="1" i="0" u="none" strike="noStrike" cap="none">
              <a:solidFill>
                <a:schemeClr val="accent3"/>
              </a:solidFill>
              <a:latin typeface="Calibri"/>
              <a:ea typeface="Calibri"/>
              <a:cs typeface="Calibri"/>
              <a:sym typeface="Calibri"/>
            </a:endParaRPr>
          </a:p>
        </p:txBody>
      </p:sp>
      <p:sp>
        <p:nvSpPr>
          <p:cNvPr id="986" name="Shape 986"/>
          <p:cNvSpPr txBox="1">
            <a:spLocks noGrp="1"/>
          </p:cNvSpPr>
          <p:nvPr>
            <p:ph idx="1"/>
          </p:nvPr>
        </p:nvSpPr>
        <p:spPr>
          <a:xfrm>
            <a:off x="492826" y="2503863"/>
            <a:ext cx="5697187" cy="268070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0" i="0" u="none" strike="noStrike" cap="none">
                <a:solidFill>
                  <a:schemeClr val="dk1"/>
                </a:solidFill>
                <a:latin typeface="Calibri"/>
                <a:ea typeface="Calibri"/>
                <a:cs typeface="Calibri"/>
                <a:sym typeface="Calibri"/>
              </a:rPr>
              <a:t>Config maps are commonly composed of:</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Command line arguments</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Environment variables</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Files in a volume</a:t>
            </a:r>
            <a:endParaRPr/>
          </a:p>
          <a:p>
            <a:pPr marL="0" marR="0" lvl="0" indent="0" algn="l" rtl="0">
              <a:lnSpc>
                <a:spcPct val="90000"/>
              </a:lnSpc>
              <a:spcBef>
                <a:spcPts val="600"/>
              </a:spcBef>
              <a:spcAft>
                <a:spcPts val="0"/>
              </a:spcAft>
              <a:buClr>
                <a:schemeClr val="accent3"/>
              </a:buClr>
              <a:buSzPts val="1800"/>
              <a:buFont typeface="Noto Sans Symbols"/>
              <a:buNone/>
            </a:pPr>
            <a:r>
              <a:rPr lang="en-US" sz="2000" b="0" i="0" u="none" strike="noStrike" cap="none">
                <a:solidFill>
                  <a:schemeClr val="dk1"/>
                </a:solidFill>
                <a:latin typeface="Calibri"/>
                <a:ea typeface="Calibri"/>
                <a:cs typeface="Calibri"/>
                <a:sym typeface="Calibri"/>
              </a:rPr>
              <a:t>Config maps function similar to secrets, but values are stored as strings and are more readily readable.</a:t>
            </a:r>
            <a:endParaRPr/>
          </a:p>
        </p:txBody>
      </p:sp>
      <p:sp>
        <p:nvSpPr>
          <p:cNvPr id="988" name="Shape 988"/>
          <p:cNvSpPr txBox="1"/>
          <p:nvPr/>
        </p:nvSpPr>
        <p:spPr>
          <a:xfrm>
            <a:off x="475014" y="1113425"/>
            <a:ext cx="6535386" cy="117257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a:p>
        </p:txBody>
      </p:sp>
      <p:sp>
        <p:nvSpPr>
          <p:cNvPr id="989" name="Shape 989"/>
          <p:cNvSpPr txBox="1"/>
          <p:nvPr/>
        </p:nvSpPr>
        <p:spPr>
          <a:xfrm>
            <a:off x="6448301" y="1460665"/>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90" name="Shape 990"/>
          <p:cNvPicPr preferRelativeResize="0"/>
          <p:nvPr/>
        </p:nvPicPr>
        <p:blipFill rotWithShape="1">
          <a:blip r:embed="rId3">
            <a:alphaModFix/>
          </a:blip>
          <a:srcRect/>
          <a:stretch/>
        </p:blipFill>
        <p:spPr>
          <a:xfrm>
            <a:off x="6885938" y="762000"/>
            <a:ext cx="2240249" cy="3048000"/>
          </a:xfrm>
          <a:prstGeom prst="rect">
            <a:avLst/>
          </a:prstGeom>
          <a:noFill/>
          <a:ln>
            <a:noFill/>
          </a:ln>
        </p:spPr>
      </p:pic>
      <p:pic>
        <p:nvPicPr>
          <p:cNvPr id="991" name="Shape 991"/>
          <p:cNvPicPr preferRelativeResize="0"/>
          <p:nvPr/>
        </p:nvPicPr>
        <p:blipFill rotWithShape="1">
          <a:blip r:embed="rId4">
            <a:alphaModFix/>
          </a:blip>
          <a:srcRect/>
          <a:stretch/>
        </p:blipFill>
        <p:spPr>
          <a:xfrm>
            <a:off x="6269814" y="4343401"/>
            <a:ext cx="2842518" cy="148528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Shape 9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Kubernetes Tools : Prometheus</a:t>
            </a:r>
            <a:endParaRPr/>
          </a:p>
        </p:txBody>
      </p:sp>
      <p:sp>
        <p:nvSpPr>
          <p:cNvPr id="997" name="Shape 997"/>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spcBef>
                <a:spcPts val="640"/>
              </a:spcBef>
              <a:spcAft>
                <a:spcPts val="0"/>
              </a:spcAft>
              <a:buNone/>
            </a:pPr>
            <a:r>
              <a:rPr lang="en-US" sz="1800" b="0"/>
              <a:t>Prometheus is an open source time series monitoring and alerting toolkit (originally written by SoundCloud). It is sponsored by the Cloud Native Computing Foundation and was the second project to be adopted after Kubernetes.</a:t>
            </a:r>
            <a:endParaRPr sz="1800" b="0"/>
          </a:p>
          <a:p>
            <a:pPr marL="0" lvl="0" indent="0">
              <a:spcBef>
                <a:spcPts val="640"/>
              </a:spcBef>
              <a:spcAft>
                <a:spcPts val="0"/>
              </a:spcAft>
              <a:buNone/>
            </a:pPr>
            <a:endParaRPr sz="1800" b="0"/>
          </a:p>
          <a:p>
            <a:pPr marL="457200" lvl="0" indent="-342900" rtl="0">
              <a:spcBef>
                <a:spcPts val="640"/>
              </a:spcBef>
              <a:spcAft>
                <a:spcPts val="0"/>
              </a:spcAft>
              <a:buSzPts val="1800"/>
              <a:buChar char="▪"/>
            </a:pPr>
            <a:r>
              <a:rPr lang="en-US" sz="1800" b="0"/>
              <a:t>Dimensional Data</a:t>
            </a:r>
            <a:endParaRPr sz="1800" b="0"/>
          </a:p>
          <a:p>
            <a:pPr marL="457200" lvl="0" indent="-342900" rtl="0">
              <a:spcBef>
                <a:spcPts val="0"/>
              </a:spcBef>
              <a:spcAft>
                <a:spcPts val="0"/>
              </a:spcAft>
              <a:buSzPts val="1800"/>
              <a:buChar char="▪"/>
            </a:pPr>
            <a:r>
              <a:rPr lang="en-US" sz="1800" b="0"/>
              <a:t>Powerful Queries</a:t>
            </a:r>
            <a:endParaRPr sz="1800" b="0"/>
          </a:p>
          <a:p>
            <a:pPr marL="457200" lvl="0" indent="-342900" rtl="0">
              <a:spcBef>
                <a:spcPts val="0"/>
              </a:spcBef>
              <a:spcAft>
                <a:spcPts val="0"/>
              </a:spcAft>
              <a:buSzPts val="1800"/>
              <a:buChar char="▪"/>
            </a:pPr>
            <a:r>
              <a:rPr lang="en-US" sz="1800" b="0"/>
              <a:t>Visualization Tools</a:t>
            </a:r>
            <a:endParaRPr sz="1800" b="0"/>
          </a:p>
          <a:p>
            <a:pPr marL="457200" lvl="0" indent="-342900" rtl="0">
              <a:spcBef>
                <a:spcPts val="0"/>
              </a:spcBef>
              <a:spcAft>
                <a:spcPts val="0"/>
              </a:spcAft>
              <a:buSzPts val="1800"/>
              <a:buChar char="▪"/>
            </a:pPr>
            <a:r>
              <a:rPr lang="en-US" sz="1800" b="0"/>
              <a:t>Efficient Storage</a:t>
            </a:r>
            <a:endParaRPr sz="1800" b="0"/>
          </a:p>
          <a:p>
            <a:pPr marL="457200" lvl="0" indent="-342900">
              <a:spcBef>
                <a:spcPts val="0"/>
              </a:spcBef>
              <a:spcAft>
                <a:spcPts val="0"/>
              </a:spcAft>
              <a:buSzPts val="1800"/>
              <a:buChar char="▪"/>
            </a:pPr>
            <a:r>
              <a:rPr lang="en-US" sz="1800" b="0"/>
              <a:t>Alerting System</a:t>
            </a:r>
            <a:endParaRPr sz="1800" b="0"/>
          </a:p>
          <a:p>
            <a:pPr marL="0" lvl="0" indent="0">
              <a:spcBef>
                <a:spcPts val="640"/>
              </a:spcBef>
              <a:spcAft>
                <a:spcPts val="0"/>
              </a:spcAft>
              <a:buNone/>
            </a:pPr>
            <a:endParaRPr sz="1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Shape 1002"/>
          <p:cNvSpPr txBox="1">
            <a:spLocks noGrp="1"/>
          </p:cNvSpPr>
          <p:nvPr>
            <p:ph type="title"/>
          </p:nvPr>
        </p:nvSpPr>
        <p:spPr>
          <a:xfrm>
            <a:off x="628650" y="365129"/>
            <a:ext cx="7886700" cy="58737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sz="3600" b="1" i="0" u="none" strike="noStrike" cap="none">
                <a:solidFill>
                  <a:srgbClr val="E36C09"/>
                </a:solidFill>
                <a:latin typeface="Calibri"/>
                <a:ea typeface="Calibri"/>
                <a:cs typeface="Calibri"/>
                <a:sym typeface="Calibri"/>
              </a:rPr>
              <a:t>Kubernetes &amp; Prometheus (Metrics)</a:t>
            </a:r>
            <a:endParaRPr sz="3600" b="1" i="0" u="none" strike="noStrike" cap="none">
              <a:solidFill>
                <a:schemeClr val="accent3"/>
              </a:solidFill>
              <a:latin typeface="Calibri"/>
              <a:ea typeface="Calibri"/>
              <a:cs typeface="Calibri"/>
              <a:sym typeface="Calibri"/>
            </a:endParaRPr>
          </a:p>
        </p:txBody>
      </p:sp>
      <p:sp>
        <p:nvSpPr>
          <p:cNvPr id="1003" name="Shape 100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a:p>
            <a:pPr marL="514350" marR="0" lvl="0" indent="-331470" algn="l" rtl="0">
              <a:lnSpc>
                <a:spcPct val="90000"/>
              </a:lnSpc>
              <a:spcBef>
                <a:spcPts val="640"/>
              </a:spcBef>
              <a:spcAft>
                <a:spcPts val="0"/>
              </a:spcAft>
              <a:buClr>
                <a:schemeClr val="accent3"/>
              </a:buClr>
              <a:buSzPts val="2880"/>
              <a:buFont typeface="Calibri"/>
              <a:buNone/>
            </a:pPr>
            <a:endParaRPr sz="3200" b="1" i="0" u="none" strike="noStrike" cap="none">
              <a:solidFill>
                <a:schemeClr val="dk1"/>
              </a:solidFill>
              <a:latin typeface="Calibri"/>
              <a:ea typeface="Calibri"/>
              <a:cs typeface="Calibri"/>
              <a:sym typeface="Calibri"/>
            </a:endParaRPr>
          </a:p>
        </p:txBody>
      </p:sp>
      <p:grpSp>
        <p:nvGrpSpPr>
          <p:cNvPr id="1004" name="Shape 1004"/>
          <p:cNvGrpSpPr/>
          <p:nvPr/>
        </p:nvGrpSpPr>
        <p:grpSpPr>
          <a:xfrm>
            <a:off x="152400" y="762000"/>
            <a:ext cx="4572000" cy="1066800"/>
            <a:chOff x="457200" y="2971800"/>
            <a:chExt cx="4572000" cy="1066800"/>
          </a:xfrm>
        </p:grpSpPr>
        <p:pic>
          <p:nvPicPr>
            <p:cNvPr id="1005" name="Shape 1005"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1006" name="Shape 1006"/>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1007" name="Shape 1007"/>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1008" name="Shape 1008"/>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
        <p:nvSpPr>
          <p:cNvPr id="1009" name="Shape 1009"/>
          <p:cNvSpPr txBox="1"/>
          <p:nvPr/>
        </p:nvSpPr>
        <p:spPr>
          <a:xfrm>
            <a:off x="781050" y="1676400"/>
            <a:ext cx="7886700" cy="4652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a:solidFill>
                <a:schemeClr val="dk1"/>
              </a:solidFill>
              <a:latin typeface="Calibri"/>
              <a:ea typeface="Calibri"/>
              <a:cs typeface="Calibri"/>
              <a:sym typeface="Calibri"/>
            </a:endParaRPr>
          </a:p>
          <a:p>
            <a:pPr marL="514350" marR="0" lvl="0" indent="-331470" algn="l" rtl="0">
              <a:lnSpc>
                <a:spcPct val="90000"/>
              </a:lnSpc>
              <a:spcBef>
                <a:spcPts val="640"/>
              </a:spcBef>
              <a:spcAft>
                <a:spcPts val="0"/>
              </a:spcAft>
              <a:buClr>
                <a:schemeClr val="accent3"/>
              </a:buClr>
              <a:buSzPts val="2880"/>
              <a:buFont typeface="Calibri"/>
              <a:buNone/>
            </a:pPr>
            <a:endParaRPr sz="3200" b="1">
              <a:solidFill>
                <a:schemeClr val="dk1"/>
              </a:solidFill>
              <a:latin typeface="Calibri"/>
              <a:ea typeface="Calibri"/>
              <a:cs typeface="Calibri"/>
              <a:sym typeface="Calibri"/>
            </a:endParaRPr>
          </a:p>
        </p:txBody>
      </p:sp>
      <p:sp>
        <p:nvSpPr>
          <p:cNvPr id="1010" name="Shape 1010"/>
          <p:cNvSpPr txBox="1"/>
          <p:nvPr/>
        </p:nvSpPr>
        <p:spPr>
          <a:xfrm>
            <a:off x="933449" y="1828801"/>
            <a:ext cx="3657353" cy="4092742"/>
          </a:xfrm>
          <a:prstGeom prst="rect">
            <a:avLst/>
          </a:prstGeom>
          <a:noFill/>
          <a:ln>
            <a:noFill/>
          </a:ln>
        </p:spPr>
        <p:txBody>
          <a:bodyPr spcFirstLastPara="1" wrap="square" lIns="91425" tIns="45700" rIns="91425" bIns="45700" anchor="t" anchorCtr="0">
            <a:noAutofit/>
          </a:bodyPr>
          <a:lstStyle/>
          <a:p>
            <a:pPr marL="514350" marR="0" lvl="0" indent="-514350" algn="l" rtl="0">
              <a:lnSpc>
                <a:spcPct val="90000"/>
              </a:lnSpc>
              <a:spcBef>
                <a:spcPts val="0"/>
              </a:spcBef>
              <a:spcAft>
                <a:spcPts val="0"/>
              </a:spcAft>
              <a:buClr>
                <a:schemeClr val="accent3"/>
              </a:buClr>
              <a:buSzPts val="2520"/>
              <a:buFont typeface="Calibri"/>
              <a:buAutoNum type="arabicPeriod"/>
            </a:pPr>
            <a:r>
              <a:rPr lang="en-US" sz="2800" b="1">
                <a:solidFill>
                  <a:schemeClr val="dk1"/>
                </a:solidFill>
                <a:latin typeface="Calibri"/>
                <a:ea typeface="Calibri"/>
                <a:cs typeface="Calibri"/>
                <a:sym typeface="Calibri"/>
              </a:rPr>
              <a:t>Stand up Prometheus</a:t>
            </a:r>
            <a:endParaRPr/>
          </a:p>
          <a:p>
            <a:pPr marL="514350" marR="0" lvl="0" indent="-514350" algn="l" rtl="0">
              <a:lnSpc>
                <a:spcPct val="90000"/>
              </a:lnSpc>
              <a:spcBef>
                <a:spcPts val="560"/>
              </a:spcBef>
              <a:spcAft>
                <a:spcPts val="0"/>
              </a:spcAft>
              <a:buClr>
                <a:schemeClr val="accent3"/>
              </a:buClr>
              <a:buSzPts val="2520"/>
              <a:buFont typeface="Calibri"/>
              <a:buAutoNum type="arabicPeriod"/>
            </a:pPr>
            <a:r>
              <a:rPr lang="en-US" sz="2800" b="1">
                <a:solidFill>
                  <a:schemeClr val="dk1"/>
                </a:solidFill>
                <a:latin typeface="Calibri"/>
                <a:ea typeface="Calibri"/>
                <a:cs typeface="Calibri"/>
                <a:sym typeface="Calibri"/>
              </a:rPr>
              <a:t>Gather and monitor metrics</a:t>
            </a:r>
            <a:endParaRPr/>
          </a:p>
          <a:p>
            <a:pPr marL="514350" marR="0" lvl="0" indent="-331470" algn="l" rtl="0">
              <a:lnSpc>
                <a:spcPct val="90000"/>
              </a:lnSpc>
              <a:spcBef>
                <a:spcPts val="640"/>
              </a:spcBef>
              <a:spcAft>
                <a:spcPts val="0"/>
              </a:spcAft>
              <a:buClr>
                <a:schemeClr val="accent3"/>
              </a:buClr>
              <a:buSzPts val="2880"/>
              <a:buFont typeface="Calibri"/>
              <a:buNone/>
            </a:pPr>
            <a:endParaRPr sz="3200" b="1">
              <a:solidFill>
                <a:schemeClr val="dk1"/>
              </a:solidFill>
              <a:latin typeface="Calibri"/>
              <a:ea typeface="Calibri"/>
              <a:cs typeface="Calibri"/>
              <a:sym typeface="Calibri"/>
            </a:endParaRPr>
          </a:p>
        </p:txBody>
      </p:sp>
      <p:pic>
        <p:nvPicPr>
          <p:cNvPr id="1011" name="Shape 1011"/>
          <p:cNvPicPr preferRelativeResize="0"/>
          <p:nvPr/>
        </p:nvPicPr>
        <p:blipFill rotWithShape="1">
          <a:blip r:embed="rId4">
            <a:alphaModFix/>
          </a:blip>
          <a:srcRect/>
          <a:stretch/>
        </p:blipFill>
        <p:spPr>
          <a:xfrm>
            <a:off x="4743201" y="1841665"/>
            <a:ext cx="4292930" cy="241634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Extending Kubernetes </a:t>
            </a:r>
            <a:endParaRPr sz="3600" b="1" i="0" u="none" strike="noStrike" cap="none">
              <a:solidFill>
                <a:schemeClr val="accent3"/>
              </a:solidFill>
              <a:latin typeface="Calibri"/>
              <a:ea typeface="Calibri"/>
              <a:cs typeface="Calibri"/>
              <a:sym typeface="Calibri"/>
            </a:endParaRPr>
          </a:p>
        </p:txBody>
      </p:sp>
      <p:sp>
        <p:nvSpPr>
          <p:cNvPr id="1017" name="Shape 101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880"/>
              <a:buFont typeface="Noto Sans Symbols"/>
              <a:buChar char="▪"/>
            </a:pPr>
            <a:r>
              <a:rPr lang="en-US" sz="3200" b="1" i="0" u="none" strike="noStrike" cap="none">
                <a:solidFill>
                  <a:schemeClr val="dk1"/>
                </a:solidFill>
                <a:latin typeface="Calibri"/>
                <a:ea typeface="Calibri"/>
                <a:cs typeface="Calibri"/>
                <a:sym typeface="Calibri"/>
              </a:rPr>
              <a:t>Helm - package manager</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1" i="0" u="none" strike="noStrike" cap="none">
                <a:solidFill>
                  <a:schemeClr val="dk1"/>
                </a:solidFill>
                <a:latin typeface="Calibri"/>
                <a:ea typeface="Calibri"/>
                <a:cs typeface="Calibri"/>
                <a:sym typeface="Calibri"/>
              </a:rPr>
              <a:t>Third party extensions/plugins</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1" i="0" u="none" strike="noStrike" cap="none">
                <a:solidFill>
                  <a:schemeClr val="dk1"/>
                </a:solidFill>
                <a:latin typeface="Calibri"/>
                <a:ea typeface="Calibri"/>
                <a:cs typeface="Calibri"/>
                <a:sym typeface="Calibri"/>
              </a:rPr>
              <a:t>Operators</a:t>
            </a: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Secure Service to Service Communication</a:t>
            </a:r>
            <a:endParaRPr/>
          </a:p>
        </p:txBody>
      </p:sp>
      <p:sp>
        <p:nvSpPr>
          <p:cNvPr id="1023" name="Shape 1023"/>
          <p:cNvSpPr txBox="1">
            <a:spLocks noGrp="1"/>
          </p:cNvSpPr>
          <p:nvPr>
            <p:ph idx="1"/>
          </p:nvPr>
        </p:nvSpPr>
        <p:spPr>
          <a:xfrm>
            <a:off x="628650" y="1524001"/>
            <a:ext cx="7886700" cy="2286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80000"/>
              </a:lnSpc>
              <a:spcBef>
                <a:spcPts val="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How to authenticate the user and then pass the login context between Microservices (pods)?</a:t>
            </a:r>
            <a:endParaRPr/>
          </a:p>
          <a:p>
            <a:pPr marL="457200" marR="0" lvl="0" indent="-457200" algn="l" rtl="0">
              <a:lnSpc>
                <a:spcPct val="8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How will each Microservice authorize the user?</a:t>
            </a:r>
            <a:endParaRPr/>
          </a:p>
          <a:p>
            <a:pPr marL="0" marR="0" lvl="0" indent="0" algn="l" rtl="0">
              <a:lnSpc>
                <a:spcPct val="8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pic>
        <p:nvPicPr>
          <p:cNvPr id="1024" name="Shape 1024"/>
          <p:cNvPicPr preferRelativeResize="0"/>
          <p:nvPr/>
        </p:nvPicPr>
        <p:blipFill rotWithShape="1">
          <a:blip r:embed="rId3">
            <a:alphaModFix/>
          </a:blip>
          <a:srcRect/>
          <a:stretch/>
        </p:blipFill>
        <p:spPr>
          <a:xfrm>
            <a:off x="5479100" y="3912250"/>
            <a:ext cx="3226058" cy="254279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Shape 102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240"/>
              <a:buFont typeface="Calibri"/>
              <a:buNone/>
            </a:pPr>
            <a:r>
              <a:rPr lang="en-US" sz="3240" b="1" i="0" u="none" strike="noStrike" cap="none">
                <a:solidFill>
                  <a:schemeClr val="accent3"/>
                </a:solidFill>
                <a:latin typeface="Calibri"/>
                <a:ea typeface="Calibri"/>
                <a:cs typeface="Calibri"/>
                <a:sym typeface="Calibri"/>
              </a:rPr>
              <a:t>Secure Service to Service Communication: OpenID &amp; JSON Web Token (JWT)</a:t>
            </a:r>
            <a:endParaRPr sz="3240" b="1" i="0" u="none" strike="noStrike" cap="none">
              <a:solidFill>
                <a:schemeClr val="accent3"/>
              </a:solidFill>
              <a:latin typeface="Calibri"/>
              <a:ea typeface="Calibri"/>
              <a:cs typeface="Calibri"/>
              <a:sym typeface="Calibri"/>
            </a:endParaRPr>
          </a:p>
        </p:txBody>
      </p:sp>
      <p:pic>
        <p:nvPicPr>
          <p:cNvPr id="1030" name="Shape 1030"/>
          <p:cNvPicPr preferRelativeResize="0">
            <a:picLocks noGrp="1"/>
          </p:cNvPicPr>
          <p:nvPr>
            <p:ph idx="1"/>
          </p:nvPr>
        </p:nvPicPr>
        <p:blipFill rotWithShape="1">
          <a:blip r:embed="rId3">
            <a:alphaModFix/>
          </a:blip>
          <a:srcRect/>
          <a:stretch/>
        </p:blipFill>
        <p:spPr>
          <a:xfrm>
            <a:off x="5486400" y="2209800"/>
            <a:ext cx="3416605" cy="2597556"/>
          </a:xfrm>
          <a:prstGeom prst="rect">
            <a:avLst/>
          </a:prstGeom>
          <a:noFill/>
          <a:ln>
            <a:noFill/>
          </a:ln>
        </p:spPr>
      </p:pic>
      <p:sp>
        <p:nvSpPr>
          <p:cNvPr id="1031" name="Shape 1031"/>
          <p:cNvSpPr txBox="1"/>
          <p:nvPr/>
        </p:nvSpPr>
        <p:spPr>
          <a:xfrm>
            <a:off x="838200" y="1524001"/>
            <a:ext cx="4648200" cy="39703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OpenID is a flavor of OAuth2</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OAuth2 returns an access token called an ID Token or JSON Web Token</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Pros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Distributes identity and entitlements between services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Transfers securely over an unsecured channel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Asserts identity as long as sender is trusted</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Cons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Must provision the trusted certificates by service to each Microservice</a:t>
            </a: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Must trust every certificate</a:t>
            </a:r>
            <a:endParaRPr sz="1800">
              <a:solidFill>
                <a:schemeClr val="dk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Shape 10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240"/>
              <a:buFont typeface="Calibri"/>
              <a:buNone/>
            </a:pPr>
            <a:r>
              <a:rPr lang="en-US" sz="3240" b="1" i="0" u="none" strike="noStrike" cap="none">
                <a:solidFill>
                  <a:schemeClr val="accent3"/>
                </a:solidFill>
                <a:latin typeface="Calibri"/>
                <a:ea typeface="Calibri"/>
                <a:cs typeface="Calibri"/>
                <a:sym typeface="Calibri"/>
              </a:rPr>
              <a:t>Secure Service to Service Communication: Private Certificate Authority</a:t>
            </a:r>
            <a:endParaRPr sz="3240" b="1" i="0" u="none" strike="noStrike" cap="none">
              <a:solidFill>
                <a:schemeClr val="accent3"/>
              </a:solidFill>
              <a:latin typeface="Calibri"/>
              <a:ea typeface="Calibri"/>
              <a:cs typeface="Calibri"/>
              <a:sym typeface="Calibri"/>
            </a:endParaRPr>
          </a:p>
        </p:txBody>
      </p:sp>
      <p:sp>
        <p:nvSpPr>
          <p:cNvPr id="1037" name="Shape 1037"/>
          <p:cNvSpPr txBox="1"/>
          <p:nvPr/>
        </p:nvSpPr>
        <p:spPr>
          <a:xfrm>
            <a:off x="838200" y="1524001"/>
            <a:ext cx="7848600"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Pros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Enables Services to only trust either root certificate authority or intermediary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Reduced overhead in certificate provisioning</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Cons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Newer technique and technologies, must be appropriate for the given project</a:t>
            </a:r>
            <a:endParaRPr sz="1800">
              <a:solidFill>
                <a:schemeClr val="dk1"/>
              </a:solidFill>
              <a:latin typeface="Arial"/>
              <a:ea typeface="Arial"/>
              <a:cs typeface="Arial"/>
              <a:sym typeface="Arial"/>
            </a:endParaRPr>
          </a:p>
        </p:txBody>
      </p:sp>
      <p:pic>
        <p:nvPicPr>
          <p:cNvPr id="1038" name="Shape 1038"/>
          <p:cNvPicPr preferRelativeResize="0"/>
          <p:nvPr/>
        </p:nvPicPr>
        <p:blipFill rotWithShape="1">
          <a:blip r:embed="rId3">
            <a:alphaModFix/>
          </a:blip>
          <a:srcRect/>
          <a:stretch/>
        </p:blipFill>
        <p:spPr>
          <a:xfrm>
            <a:off x="1404513" y="3555326"/>
            <a:ext cx="6334974" cy="24798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title"/>
          </p:nvPr>
        </p:nvSpPr>
        <p:spPr>
          <a:xfrm>
            <a:off x="628650" y="161268"/>
            <a:ext cx="7886700" cy="11588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Secure Traffic</a:t>
            </a:r>
            <a:endParaRPr sz="3600" b="1" i="0" u="none" strike="noStrike" cap="none">
              <a:solidFill>
                <a:schemeClr val="accent3"/>
              </a:solidFill>
              <a:latin typeface="Calibri"/>
              <a:ea typeface="Calibri"/>
              <a:cs typeface="Calibri"/>
              <a:sym typeface="Calibri"/>
            </a:endParaRPr>
          </a:p>
        </p:txBody>
      </p:sp>
      <p:sp>
        <p:nvSpPr>
          <p:cNvPr id="1044" name="Shape 1044"/>
          <p:cNvSpPr txBox="1">
            <a:spLocks noGrp="1"/>
          </p:cNvSpPr>
          <p:nvPr>
            <p:ph idx="1"/>
          </p:nvPr>
        </p:nvSpPr>
        <p:spPr>
          <a:xfrm>
            <a:off x="628650" y="1295400"/>
            <a:ext cx="7886700" cy="2362199"/>
          </a:xfrm>
          <a:prstGeom prst="rect">
            <a:avLst/>
          </a:prstGeom>
          <a:noFill/>
          <a:ln>
            <a:noFill/>
          </a:ln>
        </p:spPr>
        <p:txBody>
          <a:bodyPr spcFirstLastPara="1" wrap="square" lIns="91425" tIns="45700" rIns="91425" bIns="45700" anchor="t" anchorCtr="0">
            <a:noAutofit/>
          </a:bodyPr>
          <a:lstStyle/>
          <a:p>
            <a:pPr marL="457200" marR="0" lvl="0" indent="-457200" algn="l" rtl="0">
              <a:lnSpc>
                <a:spcPct val="70000"/>
              </a:lnSpc>
              <a:spcBef>
                <a:spcPts val="0"/>
              </a:spcBef>
              <a:spcAft>
                <a:spcPts val="0"/>
              </a:spcAft>
              <a:buClr>
                <a:schemeClr val="accent3"/>
              </a:buClr>
              <a:buSzPts val="2448"/>
              <a:buFont typeface="Noto Sans Symbols"/>
              <a:buChar char="▪"/>
            </a:pPr>
            <a:r>
              <a:rPr lang="en-US" sz="2720" b="0" i="0" u="none" strike="noStrike" cap="none">
                <a:solidFill>
                  <a:schemeClr val="dk1"/>
                </a:solidFill>
                <a:latin typeface="Calibri"/>
                <a:ea typeface="Calibri"/>
                <a:cs typeface="Calibri"/>
                <a:sym typeface="Calibri"/>
              </a:rPr>
              <a:t>Secure traffic between Microservices</a:t>
            </a:r>
            <a:endParaRPr sz="2720" b="0" i="0" u="none" strike="noStrike" cap="none">
              <a:solidFill>
                <a:schemeClr val="dk1"/>
              </a:solidFill>
              <a:latin typeface="Calibri"/>
              <a:ea typeface="Calibri"/>
              <a:cs typeface="Calibri"/>
              <a:sym typeface="Calibri"/>
            </a:endParaRPr>
          </a:p>
          <a:p>
            <a:pPr marL="914400" marR="0" lvl="1" indent="-457200" algn="l" rtl="0">
              <a:lnSpc>
                <a:spcPct val="70000"/>
              </a:lnSpc>
              <a:spcBef>
                <a:spcPts val="476"/>
              </a:spcBef>
              <a:spcAft>
                <a:spcPts val="0"/>
              </a:spcAft>
              <a:buClr>
                <a:schemeClr val="accent3"/>
              </a:buClr>
              <a:buSzPts val="2142"/>
              <a:buFont typeface="Noto Sans Symbols"/>
              <a:buChar char="▪"/>
            </a:pPr>
            <a:r>
              <a:rPr lang="en-US" sz="2380" b="0" i="0" u="none" strike="noStrike" cap="none">
                <a:solidFill>
                  <a:schemeClr val="dk1"/>
                </a:solidFill>
                <a:latin typeface="Calibri"/>
                <a:ea typeface="Calibri"/>
                <a:cs typeface="Calibri"/>
                <a:sym typeface="Calibri"/>
              </a:rPr>
              <a:t>HTTPS </a:t>
            </a:r>
            <a:endParaRPr/>
          </a:p>
          <a:p>
            <a:pPr marL="1371600" marR="0" lvl="2" indent="-457200" algn="l" rtl="0">
              <a:lnSpc>
                <a:spcPct val="70000"/>
              </a:lnSpc>
              <a:spcBef>
                <a:spcPts val="408"/>
              </a:spcBef>
              <a:spcAft>
                <a:spcPts val="0"/>
              </a:spcAft>
              <a:buClr>
                <a:schemeClr val="accent3"/>
              </a:buClr>
              <a:buSzPts val="1836"/>
              <a:buFont typeface="Noto Sans Symbols"/>
              <a:buChar char="▪"/>
            </a:pPr>
            <a:r>
              <a:rPr lang="en-US" sz="2040" b="0" i="0" u="none" strike="noStrike" cap="none">
                <a:solidFill>
                  <a:schemeClr val="dk1"/>
                </a:solidFill>
                <a:latin typeface="Calibri"/>
                <a:ea typeface="Calibri"/>
                <a:cs typeface="Calibri"/>
                <a:sym typeface="Calibri"/>
              </a:rPr>
              <a:t>Re-configure ELBs (on AWS)</a:t>
            </a:r>
            <a:endParaRPr/>
          </a:p>
          <a:p>
            <a:pPr marL="1371600" marR="0" lvl="2" indent="-457200" algn="l" rtl="0">
              <a:lnSpc>
                <a:spcPct val="70000"/>
              </a:lnSpc>
              <a:spcBef>
                <a:spcPts val="408"/>
              </a:spcBef>
              <a:spcAft>
                <a:spcPts val="0"/>
              </a:spcAft>
              <a:buClr>
                <a:schemeClr val="accent3"/>
              </a:buClr>
              <a:buSzPts val="1836"/>
              <a:buFont typeface="Noto Sans Symbols"/>
              <a:buChar char="▪"/>
            </a:pPr>
            <a:r>
              <a:rPr lang="en-US" sz="2040" b="0" i="0" u="none" strike="noStrike" cap="none">
                <a:solidFill>
                  <a:schemeClr val="dk1"/>
                </a:solidFill>
                <a:latin typeface="Calibri"/>
                <a:ea typeface="Calibri"/>
                <a:cs typeface="Calibri"/>
                <a:sym typeface="Calibri"/>
              </a:rPr>
              <a:t>Add certificate (letsencrypt.org)</a:t>
            </a:r>
            <a:endParaRPr/>
          </a:p>
          <a:p>
            <a:pPr marL="457200" marR="0" lvl="0" indent="-457200" algn="l" rtl="0">
              <a:lnSpc>
                <a:spcPct val="70000"/>
              </a:lnSpc>
              <a:spcBef>
                <a:spcPts val="544"/>
              </a:spcBef>
              <a:spcAft>
                <a:spcPts val="0"/>
              </a:spcAft>
              <a:buClr>
                <a:schemeClr val="accent3"/>
              </a:buClr>
              <a:buSzPts val="2448"/>
              <a:buFont typeface="Noto Sans Symbols"/>
              <a:buChar char="▪"/>
            </a:pPr>
            <a:r>
              <a:rPr lang="en-US" sz="2720" b="0" i="0" u="none" strike="noStrike" cap="none">
                <a:solidFill>
                  <a:schemeClr val="dk1"/>
                </a:solidFill>
                <a:latin typeface="Calibri"/>
                <a:ea typeface="Calibri"/>
                <a:cs typeface="Calibri"/>
                <a:sym typeface="Calibri"/>
              </a:rPr>
              <a:t>Secure traffic for users</a:t>
            </a:r>
            <a:endParaRPr/>
          </a:p>
          <a:p>
            <a:pPr marL="914400" marR="0" lvl="1" indent="-457200" algn="l" rtl="0">
              <a:lnSpc>
                <a:spcPct val="70000"/>
              </a:lnSpc>
              <a:spcBef>
                <a:spcPts val="476"/>
              </a:spcBef>
              <a:spcAft>
                <a:spcPts val="0"/>
              </a:spcAft>
              <a:buClr>
                <a:schemeClr val="accent3"/>
              </a:buClr>
              <a:buSzPts val="2142"/>
              <a:buFont typeface="Noto Sans Symbols"/>
              <a:buChar char="▪"/>
            </a:pPr>
            <a:r>
              <a:rPr lang="en-US" sz="2380" b="0" i="0" u="none" strike="noStrike" cap="none">
                <a:solidFill>
                  <a:schemeClr val="dk1"/>
                </a:solidFill>
                <a:latin typeface="Calibri"/>
                <a:ea typeface="Calibri"/>
                <a:cs typeface="Calibri"/>
                <a:sym typeface="Calibri"/>
              </a:rPr>
              <a:t>HTTPS</a:t>
            </a:r>
            <a:endParaRPr/>
          </a:p>
          <a:p>
            <a:pPr marL="914400" marR="0" lvl="1" indent="-457200" algn="l" rtl="0">
              <a:lnSpc>
                <a:spcPct val="70000"/>
              </a:lnSpc>
              <a:spcBef>
                <a:spcPts val="476"/>
              </a:spcBef>
              <a:spcAft>
                <a:spcPts val="0"/>
              </a:spcAft>
              <a:buClr>
                <a:schemeClr val="accent3"/>
              </a:buClr>
              <a:buSzPts val="2142"/>
              <a:buFont typeface="Noto Sans Symbols"/>
              <a:buChar char="▪"/>
            </a:pPr>
            <a:r>
              <a:rPr lang="en-US" sz="2380" b="0" i="0" u="none" strike="noStrike" cap="none">
                <a:solidFill>
                  <a:schemeClr val="dk1"/>
                </a:solidFill>
                <a:latin typeface="Calibri"/>
                <a:ea typeface="Calibri"/>
                <a:cs typeface="Calibri"/>
                <a:sym typeface="Calibri"/>
              </a:rPr>
              <a:t>Secure Identity with </a:t>
            </a:r>
            <a:r>
              <a:rPr lang="en-US" sz="2380" b="0" i="0" u="sng" strike="noStrike" cap="none">
                <a:solidFill>
                  <a:schemeClr val="hlink"/>
                </a:solidFill>
                <a:latin typeface="Calibri"/>
                <a:ea typeface="Calibri"/>
                <a:cs typeface="Calibri"/>
                <a:sym typeface="Calibri"/>
                <a:hlinkClick r:id="rId3"/>
              </a:rPr>
              <a:t>SPIFFEE</a:t>
            </a:r>
            <a:r>
              <a:rPr lang="en-US" sz="2380" b="0" i="0" u="none" strike="noStrike" cap="none">
                <a:solidFill>
                  <a:schemeClr val="dk1"/>
                </a:solidFill>
                <a:latin typeface="Calibri"/>
                <a:ea typeface="Calibri"/>
                <a:cs typeface="Calibri"/>
                <a:sym typeface="Calibri"/>
              </a:rPr>
              <a:t> &amp; </a:t>
            </a:r>
            <a:r>
              <a:rPr lang="en-US" sz="2380" b="0" i="0" u="sng" strike="noStrike" cap="none">
                <a:solidFill>
                  <a:schemeClr val="hlink"/>
                </a:solidFill>
                <a:latin typeface="Calibri"/>
                <a:ea typeface="Calibri"/>
                <a:cs typeface="Calibri"/>
                <a:sym typeface="Calibri"/>
                <a:hlinkClick r:id="rId4"/>
              </a:rPr>
              <a:t>Istio</a:t>
            </a:r>
            <a:endParaRPr sz="2380" b="0" i="0" u="none" strike="noStrike" cap="none">
              <a:solidFill>
                <a:schemeClr val="dk1"/>
              </a:solidFill>
              <a:latin typeface="Calibri"/>
              <a:ea typeface="Calibri"/>
              <a:cs typeface="Calibri"/>
              <a:sym typeface="Calibri"/>
            </a:endParaRPr>
          </a:p>
        </p:txBody>
      </p:sp>
      <p:pic>
        <p:nvPicPr>
          <p:cNvPr id="1045" name="Shape 1045"/>
          <p:cNvPicPr preferRelativeResize="0"/>
          <p:nvPr/>
        </p:nvPicPr>
        <p:blipFill rotWithShape="1">
          <a:blip r:embed="rId5">
            <a:alphaModFix/>
          </a:blip>
          <a:srcRect/>
          <a:stretch/>
        </p:blipFill>
        <p:spPr>
          <a:xfrm>
            <a:off x="2362200" y="3733800"/>
            <a:ext cx="4622800" cy="226962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Shape 105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Security Actions</a:t>
            </a:r>
            <a:endParaRPr sz="3600" b="1" i="0" u="none" strike="noStrike" cap="none">
              <a:solidFill>
                <a:schemeClr val="accent3"/>
              </a:solidFill>
              <a:latin typeface="Calibri"/>
              <a:ea typeface="Calibri"/>
              <a:cs typeface="Calibri"/>
              <a:sym typeface="Calibri"/>
            </a:endParaRPr>
          </a:p>
        </p:txBody>
      </p:sp>
      <p:sp>
        <p:nvSpPr>
          <p:cNvPr id="1051" name="Shape 1051"/>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Ensure attacker who gains access to web container can’t get into the database</a:t>
            </a:r>
            <a:endParaRPr sz="32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Create separate DB users for each microservice</a:t>
            </a:r>
            <a:endParaRPr sz="32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Strong passwords</a:t>
            </a:r>
            <a:endParaRPr/>
          </a:p>
          <a:p>
            <a:pPr marL="914400" marR="0" lvl="1"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K8’s secrets and/or Vault</a:t>
            </a:r>
            <a:endParaRPr/>
          </a:p>
          <a:p>
            <a:pPr marL="914400" marR="0" lvl="1"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Only accessed by containers who need them</a:t>
            </a:r>
            <a:endParaRPr/>
          </a:p>
          <a:p>
            <a:pPr marL="457200" marR="0" lvl="0" indent="-27432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Shape 1056"/>
          <p:cNvSpPr txBox="1">
            <a:spLocks noGrp="1"/>
          </p:cNvSpPr>
          <p:nvPr>
            <p:ph type="title"/>
          </p:nvPr>
        </p:nvSpPr>
        <p:spPr>
          <a:xfrm>
            <a:off x="628650" y="365129"/>
            <a:ext cx="7886700" cy="58737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sz="3600" b="1" i="0" u="none" strike="noStrike" cap="none">
                <a:solidFill>
                  <a:srgbClr val="E36C09"/>
                </a:solidFill>
                <a:latin typeface="Calibri"/>
                <a:ea typeface="Calibri"/>
                <a:cs typeface="Calibri"/>
                <a:sym typeface="Calibri"/>
              </a:rPr>
              <a:t>Kubernetes Secrets</a:t>
            </a:r>
            <a:endParaRPr sz="3600" b="1" i="0" u="none" strike="noStrike" cap="none">
              <a:solidFill>
                <a:schemeClr val="accent3"/>
              </a:solidFill>
              <a:latin typeface="Calibri"/>
              <a:ea typeface="Calibri"/>
              <a:cs typeface="Calibri"/>
              <a:sym typeface="Calibri"/>
            </a:endParaRPr>
          </a:p>
        </p:txBody>
      </p:sp>
      <p:sp>
        <p:nvSpPr>
          <p:cNvPr id="1057" name="Shape 105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a:p>
            <a:pPr marL="514350" marR="0" lvl="0" indent="-331470" algn="l" rtl="0">
              <a:lnSpc>
                <a:spcPct val="90000"/>
              </a:lnSpc>
              <a:spcBef>
                <a:spcPts val="640"/>
              </a:spcBef>
              <a:spcAft>
                <a:spcPts val="0"/>
              </a:spcAft>
              <a:buClr>
                <a:schemeClr val="accent3"/>
              </a:buClr>
              <a:buSzPts val="2880"/>
              <a:buFont typeface="Calibri"/>
              <a:buNone/>
            </a:pPr>
            <a:endParaRPr sz="3200" b="1" i="0" u="none" strike="noStrike" cap="none">
              <a:solidFill>
                <a:schemeClr val="dk1"/>
              </a:solidFill>
              <a:latin typeface="Calibri"/>
              <a:ea typeface="Calibri"/>
              <a:cs typeface="Calibri"/>
              <a:sym typeface="Calibri"/>
            </a:endParaRPr>
          </a:p>
        </p:txBody>
      </p:sp>
      <p:grpSp>
        <p:nvGrpSpPr>
          <p:cNvPr id="1058" name="Shape 1058"/>
          <p:cNvGrpSpPr/>
          <p:nvPr/>
        </p:nvGrpSpPr>
        <p:grpSpPr>
          <a:xfrm>
            <a:off x="152400" y="762000"/>
            <a:ext cx="4572000" cy="1066800"/>
            <a:chOff x="457200" y="2971800"/>
            <a:chExt cx="4572000" cy="1066800"/>
          </a:xfrm>
        </p:grpSpPr>
        <p:pic>
          <p:nvPicPr>
            <p:cNvPr id="1059" name="Shape 1059"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1060" name="Shape 1060"/>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1061" name="Shape 1061"/>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1062" name="Shape 1062"/>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
        <p:nvSpPr>
          <p:cNvPr id="1063" name="Shape 1063"/>
          <p:cNvSpPr txBox="1"/>
          <p:nvPr/>
        </p:nvSpPr>
        <p:spPr>
          <a:xfrm>
            <a:off x="781050" y="1676400"/>
            <a:ext cx="7886700" cy="4652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a:solidFill>
                <a:schemeClr val="dk1"/>
              </a:solidFill>
              <a:latin typeface="Calibri"/>
              <a:ea typeface="Calibri"/>
              <a:cs typeface="Calibri"/>
              <a:sym typeface="Calibri"/>
            </a:endParaRPr>
          </a:p>
          <a:p>
            <a:pPr marL="514350" marR="0" lvl="0" indent="-331470" algn="l" rtl="0">
              <a:lnSpc>
                <a:spcPct val="90000"/>
              </a:lnSpc>
              <a:spcBef>
                <a:spcPts val="640"/>
              </a:spcBef>
              <a:spcAft>
                <a:spcPts val="0"/>
              </a:spcAft>
              <a:buClr>
                <a:schemeClr val="accent3"/>
              </a:buClr>
              <a:buSzPts val="2880"/>
              <a:buFont typeface="Calibri"/>
              <a:buNone/>
            </a:pPr>
            <a:endParaRPr sz="3200" b="1">
              <a:solidFill>
                <a:schemeClr val="dk1"/>
              </a:solidFill>
              <a:latin typeface="Calibri"/>
              <a:ea typeface="Calibri"/>
              <a:cs typeface="Calibri"/>
              <a:sym typeface="Calibri"/>
            </a:endParaRPr>
          </a:p>
        </p:txBody>
      </p:sp>
      <p:sp>
        <p:nvSpPr>
          <p:cNvPr id="1064" name="Shape 1064"/>
          <p:cNvSpPr txBox="1"/>
          <p:nvPr/>
        </p:nvSpPr>
        <p:spPr>
          <a:xfrm>
            <a:off x="933450" y="1828800"/>
            <a:ext cx="7886700" cy="4652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a:solidFill>
                <a:schemeClr val="dk1"/>
              </a:solidFill>
              <a:latin typeface="Calibri"/>
              <a:ea typeface="Calibri"/>
              <a:cs typeface="Calibri"/>
              <a:sym typeface="Calibri"/>
            </a:endParaRPr>
          </a:p>
          <a:p>
            <a:pPr marL="514350" marR="0" lvl="0" indent="-514350" algn="l" rtl="0">
              <a:lnSpc>
                <a:spcPct val="90000"/>
              </a:lnSpc>
              <a:spcBef>
                <a:spcPts val="640"/>
              </a:spcBef>
              <a:spcAft>
                <a:spcPts val="0"/>
              </a:spcAft>
              <a:buClr>
                <a:schemeClr val="accent3"/>
              </a:buClr>
              <a:buSzPts val="2880"/>
              <a:buFont typeface="Calibri"/>
              <a:buAutoNum type="arabicPeriod"/>
            </a:pPr>
            <a:r>
              <a:rPr lang="en-US" sz="3200" b="1">
                <a:solidFill>
                  <a:schemeClr val="dk1"/>
                </a:solidFill>
                <a:latin typeface="Calibri"/>
                <a:ea typeface="Calibri"/>
                <a:cs typeface="Calibri"/>
                <a:sym typeface="Calibri"/>
              </a:rPr>
              <a:t>Create Secret config file and pods</a:t>
            </a:r>
            <a:endParaRPr/>
          </a:p>
          <a:p>
            <a:pPr marL="514350" marR="0" lvl="0" indent="-514350" algn="l" rtl="0">
              <a:lnSpc>
                <a:spcPct val="90000"/>
              </a:lnSpc>
              <a:spcBef>
                <a:spcPts val="640"/>
              </a:spcBef>
              <a:spcAft>
                <a:spcPts val="0"/>
              </a:spcAft>
              <a:buClr>
                <a:schemeClr val="accent3"/>
              </a:buClr>
              <a:buSzPts val="2880"/>
              <a:buFont typeface="Calibri"/>
              <a:buAutoNum type="arabicPeriod"/>
            </a:pPr>
            <a:r>
              <a:rPr lang="en-US" sz="3200" b="1">
                <a:solidFill>
                  <a:schemeClr val="dk1"/>
                </a:solidFill>
                <a:latin typeface="Calibri"/>
                <a:ea typeface="Calibri"/>
                <a:cs typeface="Calibri"/>
                <a:sym typeface="Calibri"/>
              </a:rPr>
              <a:t>Install and Launch Vault</a:t>
            </a:r>
            <a:endParaRPr/>
          </a:p>
          <a:p>
            <a:pPr marL="514350" marR="0" lvl="0" indent="-514350" algn="l" rtl="0">
              <a:lnSpc>
                <a:spcPct val="90000"/>
              </a:lnSpc>
              <a:spcBef>
                <a:spcPts val="640"/>
              </a:spcBef>
              <a:spcAft>
                <a:spcPts val="0"/>
              </a:spcAft>
              <a:buClr>
                <a:schemeClr val="accent3"/>
              </a:buClr>
              <a:buSzPts val="2880"/>
              <a:buFont typeface="Calibri"/>
              <a:buAutoNum type="arabicPeriod"/>
            </a:pPr>
            <a:r>
              <a:rPr lang="en-US" sz="3200" b="1">
                <a:solidFill>
                  <a:schemeClr val="dk1"/>
                </a:solidFill>
                <a:latin typeface="Calibri"/>
                <a:ea typeface="Calibri"/>
                <a:cs typeface="Calibri"/>
                <a:sym typeface="Calibri"/>
              </a:rPr>
              <a:t>(Optional) Challenge: Replicate Vault Secrets into Kubernetes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Intro (Phillips Case)</a:t>
            </a:r>
            <a:endParaRPr/>
          </a:p>
        </p:txBody>
      </p:sp>
      <p:pic>
        <p:nvPicPr>
          <p:cNvPr id="198" name="Shape 198"/>
          <p:cNvPicPr preferRelativeResize="0"/>
          <p:nvPr/>
        </p:nvPicPr>
        <p:blipFill rotWithShape="1">
          <a:blip r:embed="rId3">
            <a:alphaModFix/>
          </a:blip>
          <a:srcRect/>
          <a:stretch/>
        </p:blipFill>
        <p:spPr>
          <a:xfrm>
            <a:off x="381000" y="1453738"/>
            <a:ext cx="3956462" cy="3956462"/>
          </a:xfrm>
          <a:prstGeom prst="rect">
            <a:avLst/>
          </a:prstGeom>
          <a:noFill/>
          <a:ln>
            <a:noFill/>
          </a:ln>
        </p:spPr>
      </p:pic>
      <p:pic>
        <p:nvPicPr>
          <p:cNvPr id="199" name="Shape 199"/>
          <p:cNvPicPr preferRelativeResize="0"/>
          <p:nvPr/>
        </p:nvPicPr>
        <p:blipFill rotWithShape="1">
          <a:blip r:embed="rId4">
            <a:alphaModFix/>
          </a:blip>
          <a:srcRect/>
          <a:stretch/>
        </p:blipFill>
        <p:spPr>
          <a:xfrm>
            <a:off x="4953000" y="1453738"/>
            <a:ext cx="3961410" cy="396141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Shape 106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Security - Microsegmentation</a:t>
            </a:r>
            <a:endParaRPr sz="3600" b="1" i="0" u="none" strike="noStrike" cap="none">
              <a:solidFill>
                <a:schemeClr val="accent3"/>
              </a:solidFill>
              <a:latin typeface="Calibri"/>
              <a:ea typeface="Calibri"/>
              <a:cs typeface="Calibri"/>
              <a:sym typeface="Calibri"/>
            </a:endParaRPr>
          </a:p>
        </p:txBody>
      </p:sp>
      <p:sp>
        <p:nvSpPr>
          <p:cNvPr id="1070" name="Shape 1070"/>
          <p:cNvSpPr txBox="1">
            <a:spLocks noGrp="1"/>
          </p:cNvSpPr>
          <p:nvPr>
            <p:ph idx="1"/>
          </p:nvPr>
        </p:nvSpPr>
        <p:spPr>
          <a:xfrm>
            <a:off x="628650" y="1524000"/>
            <a:ext cx="3943350" cy="4652963"/>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Segment the network</a:t>
            </a:r>
            <a:endParaRPr/>
          </a:p>
          <a:p>
            <a:pPr marL="914400" marR="0" lvl="1"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Only allow white-listed traffic between pods</a:t>
            </a:r>
            <a:endParaRPr/>
          </a:p>
          <a:p>
            <a:pPr marL="457200" marR="0" lvl="0"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Common tools</a:t>
            </a:r>
            <a:endParaRPr/>
          </a:p>
          <a:p>
            <a:pPr marL="914400" marR="0" lvl="1"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Istio</a:t>
            </a:r>
            <a:endParaRPr sz="2400" b="0" i="0" u="none" strike="noStrike" cap="none">
              <a:solidFill>
                <a:schemeClr val="dk1"/>
              </a:solidFill>
              <a:latin typeface="Calibri"/>
              <a:ea typeface="Calibri"/>
              <a:cs typeface="Calibri"/>
              <a:sym typeface="Calibri"/>
            </a:endParaRPr>
          </a:p>
          <a:p>
            <a:pPr marL="914400" marR="0" lvl="1"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Calico</a:t>
            </a:r>
            <a:endParaRPr/>
          </a:p>
          <a:p>
            <a:pPr marL="914400" marR="0" lvl="1"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Weave</a:t>
            </a:r>
            <a:endParaRPr/>
          </a:p>
          <a:p>
            <a:pPr marL="914400" marR="0" lvl="1"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OpenContrail</a:t>
            </a:r>
            <a:endParaRPr sz="2400" b="0" i="0" u="none" strike="noStrike" cap="none">
              <a:solidFill>
                <a:schemeClr val="dk1"/>
              </a:solidFill>
              <a:latin typeface="Calibri"/>
              <a:ea typeface="Calibri"/>
              <a:cs typeface="Calibri"/>
              <a:sym typeface="Calibri"/>
            </a:endParaRPr>
          </a:p>
          <a:p>
            <a:pPr marL="457200" marR="0" lvl="0" indent="-27432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pic>
        <p:nvPicPr>
          <p:cNvPr id="1071" name="Shape 1071"/>
          <p:cNvPicPr preferRelativeResize="0"/>
          <p:nvPr/>
        </p:nvPicPr>
        <p:blipFill rotWithShape="1">
          <a:blip r:embed="rId3">
            <a:alphaModFix/>
          </a:blip>
          <a:srcRect/>
          <a:stretch/>
        </p:blipFill>
        <p:spPr>
          <a:xfrm>
            <a:off x="4800600" y="2432369"/>
            <a:ext cx="4004477" cy="283622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Shape 107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Security – Least Privilege</a:t>
            </a:r>
            <a:endParaRPr sz="3600" b="1" i="0" u="none" strike="noStrike" cap="none">
              <a:solidFill>
                <a:schemeClr val="accent3"/>
              </a:solidFill>
              <a:latin typeface="Calibri"/>
              <a:ea typeface="Calibri"/>
              <a:cs typeface="Calibri"/>
              <a:sym typeface="Calibri"/>
            </a:endParaRPr>
          </a:p>
        </p:txBody>
      </p:sp>
      <p:sp>
        <p:nvSpPr>
          <p:cNvPr id="1077" name="Shape 1077"/>
          <p:cNvSpPr txBox="1">
            <a:spLocks noGrp="1"/>
          </p:cNvSpPr>
          <p:nvPr>
            <p:ph idx="1"/>
          </p:nvPr>
        </p:nvSpPr>
        <p:spPr>
          <a:xfrm>
            <a:off x="3581400" y="1524000"/>
            <a:ext cx="5257800" cy="38099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r>
              <a:rPr lang="en-US" sz="3200" b="0" i="0" u="none" strike="noStrike" cap="none">
                <a:solidFill>
                  <a:schemeClr val="dk1"/>
                </a:solidFill>
                <a:latin typeface="Calibri"/>
                <a:ea typeface="Calibri"/>
                <a:cs typeface="Calibri"/>
                <a:sym typeface="Calibri"/>
              </a:rPr>
              <a:t>“Each subject in a system be granted the </a:t>
            </a:r>
            <a:r>
              <a:rPr lang="en-US" sz="3200" b="0" i="0" u="sng" strike="noStrike" cap="none">
                <a:solidFill>
                  <a:schemeClr val="dk1"/>
                </a:solidFill>
                <a:latin typeface="Calibri"/>
                <a:ea typeface="Calibri"/>
                <a:cs typeface="Calibri"/>
                <a:sym typeface="Calibri"/>
              </a:rPr>
              <a:t>most restrictive set </a:t>
            </a:r>
            <a:r>
              <a:rPr lang="en-US" sz="3200" b="0" i="0" u="none" strike="noStrike" cap="none">
                <a:solidFill>
                  <a:schemeClr val="dk1"/>
                </a:solidFill>
                <a:latin typeface="Calibri"/>
                <a:ea typeface="Calibri"/>
                <a:cs typeface="Calibri"/>
                <a:sym typeface="Calibri"/>
              </a:rPr>
              <a:t>of privileges”</a:t>
            </a:r>
            <a:endParaRPr/>
          </a:p>
          <a:p>
            <a:pPr marL="457200" marR="0" lvl="0"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Disable public IP access for any machine that doesn’t need it</a:t>
            </a:r>
            <a:endParaRPr/>
          </a:p>
          <a:p>
            <a:pPr marL="457200" marR="0" lvl="0"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VPN only for admin access</a:t>
            </a:r>
            <a:endParaRPr/>
          </a:p>
          <a:p>
            <a:pPr marL="457200" marR="0" lvl="0" indent="-27432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a:p>
            <a:pPr marL="457200" marR="0" lvl="0" indent="-27432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pic>
        <p:nvPicPr>
          <p:cNvPr id="1078" name="Shape 1078"/>
          <p:cNvPicPr preferRelativeResize="0"/>
          <p:nvPr/>
        </p:nvPicPr>
        <p:blipFill rotWithShape="1">
          <a:blip r:embed="rId3">
            <a:alphaModFix/>
          </a:blip>
          <a:srcRect/>
          <a:stretch/>
        </p:blipFill>
        <p:spPr>
          <a:xfrm>
            <a:off x="0" y="2181012"/>
            <a:ext cx="3352800" cy="24959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Shape 108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Security Actions</a:t>
            </a:r>
            <a:endParaRPr sz="3600" b="1" i="0" u="none" strike="noStrike" cap="none">
              <a:solidFill>
                <a:schemeClr val="accent3"/>
              </a:solidFill>
              <a:latin typeface="Calibri"/>
              <a:ea typeface="Calibri"/>
              <a:cs typeface="Calibri"/>
              <a:sym typeface="Calibri"/>
            </a:endParaRPr>
          </a:p>
        </p:txBody>
      </p:sp>
      <p:sp>
        <p:nvSpPr>
          <p:cNvPr id="1084" name="Shape 108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Limit admin access</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ABAC mode by default</a:t>
            </a:r>
            <a:endParaRPr/>
          </a:p>
          <a:p>
            <a:pPr marL="914400" marR="0" lvl="1"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Commonly in srv/kubernetes</a:t>
            </a:r>
            <a:endParaRPr sz="28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Access control by token</a:t>
            </a:r>
            <a:endParaRPr/>
          </a:p>
          <a:p>
            <a:pPr marL="914400" marR="0" lvl="1"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Can allow/deny API operations</a:t>
            </a:r>
            <a:endParaRPr/>
          </a:p>
          <a:p>
            <a:pPr marL="914400" marR="0" lvl="1"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Can be used to only allow certain actions</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Webhook (optional)</a:t>
            </a:r>
            <a:endParaRPr/>
          </a:p>
          <a:p>
            <a:pPr marL="914400" marR="0" lvl="1"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Add url for k8s to verify authorization</a:t>
            </a:r>
            <a:endParaRPr/>
          </a:p>
          <a:p>
            <a:pPr marL="457200" marR="0" lvl="0" indent="-27432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Shape 108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Secure Images</a:t>
            </a:r>
            <a:endParaRPr sz="3600" b="1" i="0" u="none" strike="noStrike" cap="none">
              <a:solidFill>
                <a:schemeClr val="accent3"/>
              </a:solidFill>
              <a:latin typeface="Calibri"/>
              <a:ea typeface="Calibri"/>
              <a:cs typeface="Calibri"/>
              <a:sym typeface="Calibri"/>
            </a:endParaRPr>
          </a:p>
        </p:txBody>
      </p:sp>
      <p:sp>
        <p:nvSpPr>
          <p:cNvPr id="1090" name="Shape 109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Follow best practices for packaging and distributing applications</a:t>
            </a:r>
            <a:endParaRPr/>
          </a:p>
          <a:p>
            <a:pPr marL="914400" marR="0" lvl="1"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In general, try not to mix secrets and images</a:t>
            </a:r>
            <a:endParaRPr/>
          </a:p>
          <a:p>
            <a:pPr marL="914400" marR="0" lvl="1"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This can include containers with passwords baked in </a:t>
            </a:r>
            <a:endParaRPr/>
          </a:p>
          <a:p>
            <a:pPr marL="914400" marR="0" lvl="1" indent="-297180" algn="l" rtl="0">
              <a:lnSpc>
                <a:spcPct val="90000"/>
              </a:lnSpc>
              <a:spcBef>
                <a:spcPts val="560"/>
              </a:spcBef>
              <a:spcAft>
                <a:spcPts val="0"/>
              </a:spcAft>
              <a:buClr>
                <a:schemeClr val="accent3"/>
              </a:buClr>
              <a:buSzPts val="2520"/>
              <a:buFont typeface="Noto Sans Symbols"/>
              <a:buNone/>
            </a:pPr>
            <a:endParaRPr sz="2800" b="0" i="0" u="none" strike="noStrike" cap="none">
              <a:solidFill>
                <a:schemeClr val="dk1"/>
              </a:solidFill>
              <a:latin typeface="Calibri"/>
              <a:ea typeface="Calibri"/>
              <a:cs typeface="Calibri"/>
              <a:sym typeface="Calibri"/>
            </a:endParaRPr>
          </a:p>
          <a:p>
            <a:pPr marL="457200" marR="0" lvl="0" indent="-27432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Shape 109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Networking</a:t>
            </a:r>
            <a:endParaRPr sz="3600" b="1" i="0" u="none" strike="noStrike" cap="none">
              <a:solidFill>
                <a:schemeClr val="accent3"/>
              </a:solidFill>
              <a:latin typeface="Calibri"/>
              <a:ea typeface="Calibri"/>
              <a:cs typeface="Calibri"/>
              <a:sym typeface="Calibri"/>
            </a:endParaRPr>
          </a:p>
        </p:txBody>
      </p:sp>
      <p:sp>
        <p:nvSpPr>
          <p:cNvPr id="1096" name="Shape 1096"/>
          <p:cNvSpPr txBox="1">
            <a:spLocks noGrp="1"/>
          </p:cNvSpPr>
          <p:nvPr>
            <p:ph idx="1"/>
          </p:nvPr>
        </p:nvSpPr>
        <p:spPr>
          <a:xfrm>
            <a:off x="457200" y="1524000"/>
            <a:ext cx="5181600" cy="44958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accent3"/>
              </a:buClr>
              <a:buSzPts val="2232"/>
              <a:buFont typeface="Noto Sans Symbols"/>
              <a:buNone/>
            </a:pPr>
            <a:r>
              <a:rPr lang="en-US" sz="2480" b="0" i="0" u="none" strike="noStrike" cap="none">
                <a:solidFill>
                  <a:schemeClr val="dk1"/>
                </a:solidFill>
                <a:latin typeface="Calibri"/>
                <a:ea typeface="Calibri"/>
                <a:cs typeface="Calibri"/>
                <a:sym typeface="Calibri"/>
              </a:rPr>
              <a:t>Kubernetes assumes that pods can communicate with other pods, regardless of host</a:t>
            </a:r>
            <a:endParaRPr/>
          </a:p>
          <a:p>
            <a:pPr marL="457200" marR="0" lvl="0" indent="-457200" algn="l" rtl="0">
              <a:lnSpc>
                <a:spcPct val="70000"/>
              </a:lnSpc>
              <a:spcBef>
                <a:spcPts val="496"/>
              </a:spcBef>
              <a:spcAft>
                <a:spcPts val="0"/>
              </a:spcAft>
              <a:buClr>
                <a:schemeClr val="accent3"/>
              </a:buClr>
              <a:buSzPts val="2232"/>
              <a:buFont typeface="Noto Sans Symbols"/>
              <a:buChar char="▪"/>
            </a:pPr>
            <a:r>
              <a:rPr lang="en-US" sz="2480" b="0" i="0" u="none" strike="noStrike" cap="none">
                <a:solidFill>
                  <a:schemeClr val="dk1"/>
                </a:solidFill>
                <a:latin typeface="Calibri"/>
                <a:ea typeface="Calibri"/>
                <a:cs typeface="Calibri"/>
                <a:sym typeface="Calibri"/>
              </a:rPr>
              <a:t>Kubernetes requires</a:t>
            </a:r>
            <a:endParaRPr/>
          </a:p>
          <a:p>
            <a:pPr marL="914400" marR="0" lvl="1" indent="-457200" algn="l" rtl="0">
              <a:lnSpc>
                <a:spcPct val="70000"/>
              </a:lnSpc>
              <a:spcBef>
                <a:spcPts val="434"/>
              </a:spcBef>
              <a:spcAft>
                <a:spcPts val="0"/>
              </a:spcAft>
              <a:buClr>
                <a:schemeClr val="accent3"/>
              </a:buClr>
              <a:buSzPts val="1953"/>
              <a:buFont typeface="Noto Sans Symbols"/>
              <a:buChar char="▪"/>
            </a:pPr>
            <a:r>
              <a:rPr lang="en-US" sz="2170" b="0" i="0" u="none" strike="noStrike" cap="none">
                <a:solidFill>
                  <a:schemeClr val="dk1"/>
                </a:solidFill>
                <a:latin typeface="Calibri"/>
                <a:ea typeface="Calibri"/>
                <a:cs typeface="Calibri"/>
                <a:sym typeface="Calibri"/>
              </a:rPr>
              <a:t>All containers to communicate with other containers without NAT</a:t>
            </a:r>
            <a:endParaRPr/>
          </a:p>
          <a:p>
            <a:pPr marL="914400" marR="0" lvl="1" indent="-457200" algn="l" rtl="0">
              <a:lnSpc>
                <a:spcPct val="70000"/>
              </a:lnSpc>
              <a:spcBef>
                <a:spcPts val="434"/>
              </a:spcBef>
              <a:spcAft>
                <a:spcPts val="0"/>
              </a:spcAft>
              <a:buClr>
                <a:schemeClr val="accent3"/>
              </a:buClr>
              <a:buSzPts val="1953"/>
              <a:buFont typeface="Noto Sans Symbols"/>
              <a:buChar char="▪"/>
            </a:pPr>
            <a:r>
              <a:rPr lang="en-US" sz="2170" b="0" i="0" u="none" strike="noStrike" cap="none">
                <a:solidFill>
                  <a:schemeClr val="dk1"/>
                </a:solidFill>
                <a:latin typeface="Calibri"/>
                <a:ea typeface="Calibri"/>
                <a:cs typeface="Calibri"/>
                <a:sym typeface="Calibri"/>
              </a:rPr>
              <a:t>All nodes can communicate with all containers without NAT</a:t>
            </a:r>
            <a:endParaRPr/>
          </a:p>
          <a:p>
            <a:pPr marL="914400" marR="0" lvl="1" indent="-457200" algn="l" rtl="0">
              <a:lnSpc>
                <a:spcPct val="70000"/>
              </a:lnSpc>
              <a:spcBef>
                <a:spcPts val="434"/>
              </a:spcBef>
              <a:spcAft>
                <a:spcPts val="0"/>
              </a:spcAft>
              <a:buClr>
                <a:schemeClr val="accent3"/>
              </a:buClr>
              <a:buSzPts val="1953"/>
              <a:buFont typeface="Noto Sans Symbols"/>
              <a:buChar char="▪"/>
            </a:pPr>
            <a:r>
              <a:rPr lang="en-US" sz="2170" b="0" i="0" u="none" strike="noStrike" cap="none">
                <a:solidFill>
                  <a:schemeClr val="dk1"/>
                </a:solidFill>
                <a:latin typeface="Calibri"/>
                <a:ea typeface="Calibri"/>
                <a:cs typeface="Calibri"/>
                <a:sym typeface="Calibri"/>
              </a:rPr>
              <a:t>IP that container sees itself as is the same as others see it</a:t>
            </a:r>
            <a:endParaRPr/>
          </a:p>
          <a:p>
            <a:pPr marL="0" marR="0" lvl="0" indent="0" algn="l" rtl="0">
              <a:lnSpc>
                <a:spcPct val="70000"/>
              </a:lnSpc>
              <a:spcBef>
                <a:spcPts val="496"/>
              </a:spcBef>
              <a:spcAft>
                <a:spcPts val="0"/>
              </a:spcAft>
              <a:buClr>
                <a:schemeClr val="accent3"/>
              </a:buClr>
              <a:buSzPts val="2232"/>
              <a:buFont typeface="Noto Sans Symbols"/>
              <a:buNone/>
            </a:pPr>
            <a:r>
              <a:rPr lang="en-US" sz="2480" b="0" i="0" u="none" strike="noStrike" cap="none">
                <a:solidFill>
                  <a:schemeClr val="dk1"/>
                </a:solidFill>
                <a:latin typeface="Calibri"/>
                <a:ea typeface="Calibri"/>
                <a:cs typeface="Calibri"/>
                <a:sym typeface="Calibri"/>
              </a:rPr>
              <a:t>In practice, Kubernetes cannot be installed simply with Docker. It usually requires a networking layer such as Weave, Flannel, etc</a:t>
            </a:r>
            <a:endParaRPr sz="2480" b="0" i="0" u="none" strike="noStrike" cap="none">
              <a:solidFill>
                <a:schemeClr val="dk1"/>
              </a:solidFill>
              <a:latin typeface="Calibri"/>
              <a:ea typeface="Calibri"/>
              <a:cs typeface="Calibri"/>
              <a:sym typeface="Calibri"/>
            </a:endParaRPr>
          </a:p>
        </p:txBody>
      </p:sp>
      <p:pic>
        <p:nvPicPr>
          <p:cNvPr id="1097" name="Shape 1097"/>
          <p:cNvPicPr preferRelativeResize="0"/>
          <p:nvPr/>
        </p:nvPicPr>
        <p:blipFill rotWithShape="1">
          <a:blip r:embed="rId3">
            <a:alphaModFix/>
          </a:blip>
          <a:srcRect/>
          <a:stretch/>
        </p:blipFill>
        <p:spPr>
          <a:xfrm>
            <a:off x="5757718" y="2400299"/>
            <a:ext cx="3365500" cy="2286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Networking</a:t>
            </a:r>
            <a:endParaRPr sz="3600" b="1" i="0" u="none" strike="noStrike" cap="none">
              <a:solidFill>
                <a:schemeClr val="accent3"/>
              </a:solidFill>
              <a:latin typeface="Calibri"/>
              <a:ea typeface="Calibri"/>
              <a:cs typeface="Calibri"/>
              <a:sym typeface="Calibri"/>
            </a:endParaRPr>
          </a:p>
        </p:txBody>
      </p:sp>
      <p:sp>
        <p:nvSpPr>
          <p:cNvPr id="1103" name="Shape 1103"/>
          <p:cNvSpPr txBox="1">
            <a:spLocks noGrp="1"/>
          </p:cNvSpPr>
          <p:nvPr>
            <p:ph idx="1"/>
          </p:nvPr>
        </p:nvSpPr>
        <p:spPr>
          <a:xfrm>
            <a:off x="457200" y="1524000"/>
            <a:ext cx="8153400" cy="4495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r>
              <a:rPr lang="en-US" sz="3200" b="0" i="0" u="none" strike="noStrike" cap="none">
                <a:solidFill>
                  <a:schemeClr val="dk1"/>
                </a:solidFill>
                <a:latin typeface="Calibri"/>
                <a:ea typeface="Calibri"/>
                <a:cs typeface="Calibri"/>
                <a:sym typeface="Calibri"/>
              </a:rPr>
              <a:t>Every pod has its own IP</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No mapping ports</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Clean, backwards compatible model where Pods can be treated like VMs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Shape 110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Ingress</a:t>
            </a:r>
            <a:endParaRPr sz="3600" b="1" i="0" u="none" strike="noStrike" cap="none">
              <a:solidFill>
                <a:schemeClr val="accent3"/>
              </a:solidFill>
              <a:latin typeface="Calibri"/>
              <a:ea typeface="Calibri"/>
              <a:cs typeface="Calibri"/>
              <a:sym typeface="Calibri"/>
            </a:endParaRPr>
          </a:p>
        </p:txBody>
      </p:sp>
      <p:sp>
        <p:nvSpPr>
          <p:cNvPr id="1109" name="Shape 1109"/>
          <p:cNvSpPr txBox="1">
            <a:spLocks noGrp="1"/>
          </p:cNvSpPr>
          <p:nvPr>
            <p:ph idx="1"/>
          </p:nvPr>
        </p:nvSpPr>
        <p:spPr>
          <a:xfrm>
            <a:off x="628650" y="1524000"/>
            <a:ext cx="8286750" cy="2819399"/>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accent3"/>
              </a:buClr>
              <a:buSzPts val="2664"/>
              <a:buFont typeface="Noto Sans Symbols"/>
              <a:buNone/>
            </a:pPr>
            <a:r>
              <a:rPr lang="en-US" sz="2960" b="0" i="0" u="none" strike="noStrike" cap="none">
                <a:solidFill>
                  <a:schemeClr val="dk1"/>
                </a:solidFill>
                <a:latin typeface="Calibri"/>
                <a:ea typeface="Calibri"/>
                <a:cs typeface="Calibri"/>
                <a:sym typeface="Calibri"/>
              </a:rPr>
              <a:t>Simplified Layer 7 access to Kubernetes services i.e. allows “internet” to reach services</a:t>
            </a:r>
            <a:endParaRPr/>
          </a:p>
          <a:p>
            <a:pPr marL="457200" marR="0" lvl="0" indent="-457200" algn="l" rtl="0">
              <a:lnSpc>
                <a:spcPct val="70000"/>
              </a:lnSpc>
              <a:spcBef>
                <a:spcPts val="592"/>
              </a:spcBef>
              <a:spcAft>
                <a:spcPts val="0"/>
              </a:spcAft>
              <a:buClr>
                <a:schemeClr val="accent3"/>
              </a:buClr>
              <a:buSzPts val="2664"/>
              <a:buFont typeface="Noto Sans Symbols"/>
              <a:buChar char="▪"/>
            </a:pPr>
            <a:r>
              <a:rPr lang="en-US" sz="2960" b="0" i="0" u="none" strike="noStrike" cap="none">
                <a:solidFill>
                  <a:schemeClr val="dk1"/>
                </a:solidFill>
                <a:latin typeface="Calibri"/>
                <a:ea typeface="Calibri"/>
                <a:cs typeface="Calibri"/>
                <a:sym typeface="Calibri"/>
              </a:rPr>
              <a:t>Works with load balancers, including nginx &amp; cloud</a:t>
            </a:r>
            <a:endParaRPr/>
          </a:p>
          <a:p>
            <a:pPr marL="457200" marR="0" lvl="0" indent="-457200" algn="l" rtl="0">
              <a:lnSpc>
                <a:spcPct val="70000"/>
              </a:lnSpc>
              <a:spcBef>
                <a:spcPts val="592"/>
              </a:spcBef>
              <a:spcAft>
                <a:spcPts val="0"/>
              </a:spcAft>
              <a:buClr>
                <a:schemeClr val="accent3"/>
              </a:buClr>
              <a:buSzPts val="2664"/>
              <a:buFont typeface="Noto Sans Symbols"/>
              <a:buChar char="▪"/>
            </a:pPr>
            <a:r>
              <a:rPr lang="en-US" sz="2960" b="0" i="0" u="none" strike="noStrike" cap="none">
                <a:solidFill>
                  <a:schemeClr val="dk1"/>
                </a:solidFill>
                <a:latin typeface="Calibri"/>
                <a:ea typeface="Calibri"/>
                <a:cs typeface="Calibri"/>
                <a:sym typeface="Calibri"/>
              </a:rPr>
              <a:t>Single root URL mapping</a:t>
            </a:r>
            <a:endParaRPr/>
          </a:p>
          <a:p>
            <a:pPr marL="457200" marR="0" lvl="0" indent="-457200" algn="l" rtl="0">
              <a:lnSpc>
                <a:spcPct val="70000"/>
              </a:lnSpc>
              <a:spcBef>
                <a:spcPts val="592"/>
              </a:spcBef>
              <a:spcAft>
                <a:spcPts val="0"/>
              </a:spcAft>
              <a:buClr>
                <a:schemeClr val="accent3"/>
              </a:buClr>
              <a:buSzPts val="2664"/>
              <a:buFont typeface="Noto Sans Symbols"/>
              <a:buChar char="▪"/>
            </a:pPr>
            <a:r>
              <a:rPr lang="en-US" sz="2960" b="0" i="0" u="none" strike="noStrike" cap="none">
                <a:solidFill>
                  <a:schemeClr val="dk1"/>
                </a:solidFill>
                <a:latin typeface="Calibri"/>
                <a:ea typeface="Calibri"/>
                <a:cs typeface="Calibri"/>
                <a:sym typeface="Calibri"/>
              </a:rPr>
              <a:t>Publicly expose private networks</a:t>
            </a:r>
            <a:endParaRPr/>
          </a:p>
          <a:p>
            <a:pPr marL="457200" marR="0" lvl="0" indent="-457200" algn="l" rtl="0">
              <a:lnSpc>
                <a:spcPct val="70000"/>
              </a:lnSpc>
              <a:spcBef>
                <a:spcPts val="592"/>
              </a:spcBef>
              <a:spcAft>
                <a:spcPts val="0"/>
              </a:spcAft>
              <a:buClr>
                <a:schemeClr val="accent3"/>
              </a:buClr>
              <a:buSzPts val="2664"/>
              <a:buFont typeface="Noto Sans Symbols"/>
              <a:buChar char="▪"/>
            </a:pPr>
            <a:r>
              <a:rPr lang="en-US" sz="2960" b="0" i="0" u="none" strike="noStrike" cap="none">
                <a:solidFill>
                  <a:schemeClr val="dk1"/>
                </a:solidFill>
                <a:latin typeface="Calibri"/>
                <a:ea typeface="Calibri"/>
                <a:cs typeface="Calibri"/>
                <a:sym typeface="Calibri"/>
              </a:rPr>
              <a:t>Terminates TLS/SSL</a:t>
            </a:r>
            <a:endParaRPr sz="2960" b="0" i="0" u="none" strike="noStrike" cap="none">
              <a:solidFill>
                <a:schemeClr val="dk1"/>
              </a:solidFill>
              <a:latin typeface="Calibri"/>
              <a:ea typeface="Calibri"/>
              <a:cs typeface="Calibri"/>
              <a:sym typeface="Calibri"/>
            </a:endParaRPr>
          </a:p>
        </p:txBody>
      </p:sp>
      <p:pic>
        <p:nvPicPr>
          <p:cNvPr id="1110" name="Shape 1110"/>
          <p:cNvPicPr preferRelativeResize="0"/>
          <p:nvPr/>
        </p:nvPicPr>
        <p:blipFill rotWithShape="1">
          <a:blip r:embed="rId3">
            <a:alphaModFix/>
          </a:blip>
          <a:srcRect/>
          <a:stretch/>
        </p:blipFill>
        <p:spPr>
          <a:xfrm>
            <a:off x="2971800" y="4343400"/>
            <a:ext cx="3429000" cy="15944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284331"/>
            <a:ext cx="7886700" cy="10826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4800"/>
              <a:buFont typeface="Calibri"/>
              <a:buNone/>
            </a:pPr>
            <a:r>
              <a:rPr lang="en-US" sz="4800" b="1" i="0" u="none" strike="noStrike" cap="none">
                <a:solidFill>
                  <a:schemeClr val="accent3"/>
                </a:solidFill>
                <a:latin typeface="Calibri"/>
                <a:ea typeface="Calibri"/>
                <a:cs typeface="Calibri"/>
                <a:sym typeface="Calibri"/>
              </a:rPr>
              <a:t>Kubernetes</a:t>
            </a:r>
            <a:endParaRPr sz="4800" b="1" i="0" u="none" strike="noStrike" cap="none">
              <a:solidFill>
                <a:schemeClr val="accent3"/>
              </a:solidFill>
              <a:latin typeface="Calibri"/>
              <a:ea typeface="Calibri"/>
              <a:cs typeface="Calibri"/>
              <a:sym typeface="Calibri"/>
            </a:endParaRPr>
          </a:p>
        </p:txBody>
      </p:sp>
      <p:sp>
        <p:nvSpPr>
          <p:cNvPr id="205" name="Shape 205"/>
          <p:cNvSpPr txBox="1">
            <a:spLocks noGrp="1"/>
          </p:cNvSpPr>
          <p:nvPr>
            <p:ph type="body" idx="1"/>
          </p:nvPr>
        </p:nvSpPr>
        <p:spPr>
          <a:xfrm>
            <a:off x="457200" y="1354138"/>
            <a:ext cx="5943600" cy="47926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r>
              <a:rPr lang="en-US" sz="3200" b="1" i="0" u="none" strike="noStrike" cap="none">
                <a:solidFill>
                  <a:schemeClr val="dk1"/>
                </a:solidFill>
                <a:latin typeface="Calibri"/>
                <a:ea typeface="Calibri"/>
                <a:cs typeface="Calibri"/>
                <a:sym typeface="Calibri"/>
              </a:rPr>
              <a:t>The name Kubernetes is Greek</a:t>
            </a:r>
            <a:endParaRPr/>
          </a:p>
          <a:p>
            <a:pPr marL="171450" marR="0" lvl="1" indent="-17145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Translates to “helmsman” or “pilot”</a:t>
            </a:r>
            <a:endParaRPr/>
          </a:p>
          <a:p>
            <a:pPr marL="171450" marR="0" lvl="1" indent="-17145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Root of ”Governor” and “Cybernetic” </a:t>
            </a:r>
            <a:endParaRPr/>
          </a:p>
          <a:p>
            <a:pPr marL="0" marR="0" lvl="1" indent="0" algn="l" rtl="0">
              <a:lnSpc>
                <a:spcPct val="90000"/>
              </a:lnSpc>
              <a:spcBef>
                <a:spcPts val="560"/>
              </a:spcBef>
              <a:spcAft>
                <a:spcPts val="0"/>
              </a:spcAft>
              <a:buClr>
                <a:schemeClr val="accent3"/>
              </a:buClr>
              <a:buSzPts val="2520"/>
              <a:buFont typeface="Noto Sans Symbols"/>
              <a:buNone/>
            </a:pPr>
            <a:r>
              <a:rPr lang="en-US" sz="2800" b="0" i="0" u="none" strike="noStrike" cap="none">
                <a:solidFill>
                  <a:schemeClr val="dk1"/>
                </a:solidFill>
                <a:latin typeface="Calibri"/>
                <a:ea typeface="Calibri"/>
                <a:cs typeface="Calibri"/>
                <a:sym typeface="Calibri"/>
              </a:rPr>
              <a:t>“K8s” is a shorthand abbreviation derived by replacing the 8 letters “ubernete” with 8.</a:t>
            </a:r>
            <a:endParaRPr/>
          </a:p>
          <a:p>
            <a:pPr marL="403225" marR="0" lvl="2" indent="-27940" algn="l" rtl="0">
              <a:lnSpc>
                <a:spcPct val="90000"/>
              </a:lnSpc>
              <a:spcBef>
                <a:spcPts val="480"/>
              </a:spcBef>
              <a:spcAft>
                <a:spcPts val="0"/>
              </a:spcAft>
              <a:buClr>
                <a:schemeClr val="accent3"/>
              </a:buClr>
              <a:buSzPts val="2160"/>
              <a:buFont typeface="Noto Sans Symbols"/>
              <a:buNone/>
            </a:pPr>
            <a:endParaRPr sz="2400" b="0" i="0" u="none" strike="noStrike" cap="none">
              <a:solidFill>
                <a:schemeClr val="dk1"/>
              </a:solidFill>
              <a:latin typeface="Calibri"/>
              <a:ea typeface="Calibri"/>
              <a:cs typeface="Calibri"/>
              <a:sym typeface="Calibri"/>
            </a:endParaRPr>
          </a:p>
          <a:p>
            <a:pPr marL="0" marR="0" lvl="1" indent="0" algn="l" rtl="0">
              <a:lnSpc>
                <a:spcPct val="90000"/>
              </a:lnSpc>
              <a:spcBef>
                <a:spcPts val="560"/>
              </a:spcBef>
              <a:spcAft>
                <a:spcPts val="0"/>
              </a:spcAft>
              <a:buClr>
                <a:schemeClr val="accent3"/>
              </a:buClr>
              <a:buSzPts val="2520"/>
              <a:buFont typeface="Noto Sans Symbols"/>
              <a:buNone/>
            </a:pPr>
            <a:endParaRPr sz="2800" b="0" i="0" u="none" strike="noStrike" cap="none">
              <a:solidFill>
                <a:schemeClr val="dk1"/>
              </a:solidFill>
              <a:latin typeface="Calibri"/>
              <a:ea typeface="Calibri"/>
              <a:cs typeface="Calibri"/>
              <a:sym typeface="Calibri"/>
            </a:endParaRPr>
          </a:p>
        </p:txBody>
      </p:sp>
      <p:pic>
        <p:nvPicPr>
          <p:cNvPr id="206" name="Shape 206"/>
          <p:cNvPicPr preferRelativeResize="0"/>
          <p:nvPr/>
        </p:nvPicPr>
        <p:blipFill rotWithShape="1">
          <a:blip r:embed="rId3">
            <a:alphaModFix/>
          </a:blip>
          <a:srcRect/>
          <a:stretch/>
        </p:blipFill>
        <p:spPr>
          <a:xfrm>
            <a:off x="6248400" y="1905000"/>
            <a:ext cx="2794000" cy="279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a:spLocks noGrp="1"/>
          </p:cNvSpPr>
          <p:nvPr>
            <p:ph type="title"/>
          </p:nvPr>
        </p:nvSpPr>
        <p:spPr>
          <a:xfrm>
            <a:off x="457200" y="296206"/>
            <a:ext cx="7886700" cy="10826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4800"/>
              <a:buFont typeface="Calibri"/>
              <a:buNone/>
            </a:pPr>
            <a:r>
              <a:rPr lang="en-US" sz="4800" b="1" i="0" u="none" strike="noStrike" cap="none">
                <a:solidFill>
                  <a:schemeClr val="accent3"/>
                </a:solidFill>
                <a:latin typeface="Calibri"/>
                <a:ea typeface="Calibri"/>
                <a:cs typeface="Calibri"/>
                <a:sym typeface="Calibri"/>
              </a:rPr>
              <a:t>Kubernetes</a:t>
            </a:r>
            <a:endParaRPr sz="4800" b="1" i="0" u="none" strike="noStrike" cap="none">
              <a:solidFill>
                <a:schemeClr val="accent3"/>
              </a:solidFill>
              <a:latin typeface="Calibri"/>
              <a:ea typeface="Calibri"/>
              <a:cs typeface="Calibri"/>
              <a:sym typeface="Calibri"/>
            </a:endParaRPr>
          </a:p>
        </p:txBody>
      </p:sp>
      <p:sp>
        <p:nvSpPr>
          <p:cNvPr id="211" name="Shape 211"/>
          <p:cNvSpPr txBox="1">
            <a:spLocks noGrp="1"/>
          </p:cNvSpPr>
          <p:nvPr>
            <p:ph type="body" idx="1"/>
          </p:nvPr>
        </p:nvSpPr>
        <p:spPr>
          <a:xfrm>
            <a:off x="457200" y="1354138"/>
            <a:ext cx="8686800" cy="47926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r>
              <a:rPr lang="en-US" sz="3200" b="0" i="0" u="none" strike="noStrike" cap="none">
                <a:solidFill>
                  <a:schemeClr val="dk1"/>
                </a:solidFill>
                <a:latin typeface="Calibri"/>
                <a:ea typeface="Calibri"/>
                <a:cs typeface="Calibri"/>
                <a:sym typeface="Calibri"/>
              </a:rPr>
              <a:t>Project was originally started by Google, and shortly after joined by Redhat</a:t>
            </a:r>
            <a:endParaRPr sz="3200" b="0" i="0" u="none" strike="noStrike" cap="none">
              <a:solidFill>
                <a:schemeClr val="dk1"/>
              </a:solidFill>
              <a:latin typeface="Calibri"/>
              <a:ea typeface="Calibri"/>
              <a:cs typeface="Calibri"/>
              <a:sym typeface="Calibri"/>
            </a:endParaRPr>
          </a:p>
          <a:p>
            <a:pPr marL="171450" marR="0" lvl="1" indent="-17145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Based on 10+ years of experience of using containers</a:t>
            </a:r>
            <a:endParaRPr/>
          </a:p>
          <a:p>
            <a:pPr marL="403225" marR="0" lvl="2" indent="-1651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The most famous of which named “Borg”, Google</a:t>
            </a:r>
            <a:r>
              <a:rPr lang="en-US"/>
              <a:t>’</a:t>
            </a:r>
            <a:r>
              <a:rPr lang="en-US" sz="2400" b="0" i="0" u="none" strike="noStrike" cap="none">
                <a:solidFill>
                  <a:schemeClr val="dk1"/>
                </a:solidFill>
                <a:latin typeface="Calibri"/>
                <a:ea typeface="Calibri"/>
                <a:cs typeface="Calibri"/>
                <a:sym typeface="Calibri"/>
              </a:rPr>
              <a:t>s cluster manager “Borg” </a:t>
            </a:r>
            <a:endParaRPr/>
          </a:p>
          <a:p>
            <a:pPr marL="171450" marR="0" lvl="1" indent="-17145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Declarative </a:t>
            </a:r>
            <a:endParaRPr sz="2800" b="0" i="0" u="none" strike="noStrike" cap="none">
              <a:solidFill>
                <a:schemeClr val="dk1"/>
              </a:solidFill>
              <a:latin typeface="Calibri"/>
              <a:ea typeface="Calibri"/>
              <a:cs typeface="Calibri"/>
              <a:sym typeface="Calibri"/>
            </a:endParaRPr>
          </a:p>
          <a:p>
            <a:pPr marL="403225" marR="0" lvl="2" indent="-1651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State desire (i.e. 5 pods)</a:t>
            </a:r>
            <a:endParaRPr/>
          </a:p>
          <a:p>
            <a:pPr marL="403225" marR="0" lvl="2" indent="-1651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System confirms to State (if currently 3 pods, system changes to 5. If unexpectedly goes to 4 pods, system restores to 5)</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381000" y="329011"/>
            <a:ext cx="8521700" cy="109458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Cloud Native Computing Foundation (CNCF)</a:t>
            </a:r>
            <a:endParaRPr sz="3600" b="1" i="0" u="none" strike="noStrike" cap="none">
              <a:solidFill>
                <a:schemeClr val="accent3"/>
              </a:solidFill>
              <a:latin typeface="Calibri"/>
              <a:ea typeface="Calibri"/>
              <a:cs typeface="Calibri"/>
              <a:sym typeface="Calibri"/>
            </a:endParaRPr>
          </a:p>
        </p:txBody>
      </p:sp>
      <p:sp>
        <p:nvSpPr>
          <p:cNvPr id="218" name="Shape 218"/>
          <p:cNvSpPr txBox="1">
            <a:spLocks noGrp="1"/>
          </p:cNvSpPr>
          <p:nvPr>
            <p:ph type="body" idx="1"/>
          </p:nvPr>
        </p:nvSpPr>
        <p:spPr>
          <a:xfrm>
            <a:off x="469900" y="1295401"/>
            <a:ext cx="8521700" cy="3657599"/>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2590"/>
              <a:buFont typeface="Noto Sans Symbols"/>
              <a:buNone/>
            </a:pPr>
            <a:r>
              <a:rPr lang="en-US" sz="2590" b="1" i="0" u="none" strike="noStrike" cap="none">
                <a:solidFill>
                  <a:schemeClr val="dk1"/>
                </a:solidFill>
                <a:latin typeface="Calibri"/>
                <a:ea typeface="Calibri"/>
                <a:cs typeface="Calibri"/>
                <a:sym typeface="Calibri"/>
              </a:rPr>
              <a:t>Mission of the Cloud Native Computing Foundation.</a:t>
            </a:r>
            <a:endParaRPr/>
          </a:p>
          <a:p>
            <a:pPr marL="457200" marR="0" lvl="0" indent="-457200" algn="l" rtl="0">
              <a:lnSpc>
                <a:spcPct val="80000"/>
              </a:lnSpc>
              <a:spcBef>
                <a:spcPts val="0"/>
              </a:spcBef>
              <a:spcAft>
                <a:spcPts val="0"/>
              </a:spcAft>
              <a:buClr>
                <a:schemeClr val="dk1"/>
              </a:buClr>
              <a:buSzPts val="2590"/>
              <a:buFont typeface="Noto Sans Symbols"/>
              <a:buChar char="▪"/>
            </a:pPr>
            <a:r>
              <a:rPr lang="en-US" sz="2590" b="0" i="0" u="none" strike="noStrike" cap="non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sz="2590" b="0" i="0" u="none" strike="noStrike" cap="none">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2590"/>
              <a:buFont typeface="Noto Sans Symbols"/>
              <a:buNone/>
            </a:pPr>
            <a:r>
              <a:rPr lang="en-US" sz="2590" b="1" i="0" u="none" strike="noStrike" cap="none">
                <a:solidFill>
                  <a:schemeClr val="dk1"/>
                </a:solidFill>
                <a:latin typeface="Calibri"/>
                <a:ea typeface="Calibri"/>
                <a:cs typeface="Calibri"/>
                <a:sym typeface="Calibri"/>
              </a:rPr>
              <a:t>Formed in Nov 6, 2015 with Kubernetes as its first project</a:t>
            </a:r>
            <a:endParaRPr/>
          </a:p>
          <a:p>
            <a:pPr marL="457200" marR="0" lvl="0" indent="-457200" algn="l" rtl="0">
              <a:lnSpc>
                <a:spcPct val="80000"/>
              </a:lnSpc>
              <a:spcBef>
                <a:spcPts val="0"/>
              </a:spcBef>
              <a:spcAft>
                <a:spcPts val="0"/>
              </a:spcAft>
              <a:buClr>
                <a:schemeClr val="dk1"/>
              </a:buClr>
              <a:buSzPts val="2590"/>
              <a:buFont typeface="Noto Sans Symbols"/>
              <a:buChar char="▪"/>
            </a:pPr>
            <a:r>
              <a:rPr lang="en-US" sz="2590" b="0" i="0" u="none" strike="noStrike" cap="none">
                <a:solidFill>
                  <a:schemeClr val="dk1"/>
                </a:solidFill>
                <a:latin typeface="Calibri"/>
                <a:ea typeface="Calibri"/>
                <a:cs typeface="Calibri"/>
                <a:sym typeface="Calibri"/>
              </a:rPr>
              <a:t>The CNCF is building an ecosystem of complimentary projects including Prometheus, Fluentd, Linkerd, Rkt, and others</a:t>
            </a:r>
            <a:endParaRPr sz="2590" b="0" i="0" u="none" strike="noStrike" cap="none">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2960"/>
              <a:buFont typeface="Noto Sans Symbols"/>
              <a:buNone/>
            </a:pPr>
            <a:endParaRPr sz="2960" b="1" i="0" u="none" strike="noStrike" cap="none">
              <a:solidFill>
                <a:schemeClr val="dk1"/>
              </a:solidFill>
              <a:latin typeface="Calibri"/>
              <a:ea typeface="Calibri"/>
              <a:cs typeface="Calibri"/>
              <a:sym typeface="Calibri"/>
            </a:endParaRPr>
          </a:p>
        </p:txBody>
      </p:sp>
      <p:pic>
        <p:nvPicPr>
          <p:cNvPr id="219" name="Shape 219"/>
          <p:cNvPicPr preferRelativeResize="0"/>
          <p:nvPr/>
        </p:nvPicPr>
        <p:blipFill rotWithShape="1">
          <a:blip r:embed="rId3">
            <a:alphaModFix/>
          </a:blip>
          <a:srcRect/>
          <a:stretch/>
        </p:blipFill>
        <p:spPr>
          <a:xfrm>
            <a:off x="228600" y="4953000"/>
            <a:ext cx="4800600" cy="10346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05790" y="1506540"/>
            <a:ext cx="8157210" cy="108426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A service that can be </a:t>
            </a:r>
            <a:r>
              <a:rPr lang="en-US" sz="3200" b="0" i="0" u="sng" strike="noStrike" cap="none">
                <a:solidFill>
                  <a:schemeClr val="dk1"/>
                </a:solidFill>
                <a:latin typeface="Calibri"/>
                <a:ea typeface="Calibri"/>
                <a:cs typeface="Calibri"/>
                <a:sym typeface="Calibri"/>
              </a:rPr>
              <a:t>independently</a:t>
            </a:r>
            <a:r>
              <a:rPr lang="en-US" sz="3200" b="0" i="0" u="none" strike="noStrike" cap="none">
                <a:solidFill>
                  <a:schemeClr val="dk1"/>
                </a:solidFill>
                <a:latin typeface="Calibri"/>
                <a:ea typeface="Calibri"/>
                <a:cs typeface="Calibri"/>
                <a:sym typeface="Calibri"/>
              </a:rPr>
              <a:t> deployed</a:t>
            </a:r>
            <a:endParaRPr/>
          </a:p>
        </p:txBody>
      </p:sp>
      <p:sp>
        <p:nvSpPr>
          <p:cNvPr id="225" name="Shape 225"/>
          <p:cNvSpPr txBox="1">
            <a:spLocks noGrp="1"/>
          </p:cNvSpPr>
          <p:nvPr>
            <p:ph type="title"/>
          </p:nvPr>
        </p:nvSpPr>
        <p:spPr>
          <a:xfrm>
            <a:off x="628650" y="365129"/>
            <a:ext cx="7981950" cy="7778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What is a Microservice?</a:t>
            </a:r>
            <a:endParaRPr sz="3600" b="1" i="0" u="none" strike="noStrike" cap="none">
              <a:solidFill>
                <a:schemeClr val="accent3"/>
              </a:solidFill>
              <a:latin typeface="Calibri"/>
              <a:ea typeface="Calibri"/>
              <a:cs typeface="Calibri"/>
              <a:sym typeface="Calibri"/>
            </a:endParaRPr>
          </a:p>
        </p:txBody>
      </p:sp>
      <p:pic>
        <p:nvPicPr>
          <p:cNvPr id="226" name="Shape 226"/>
          <p:cNvPicPr preferRelativeResize="0"/>
          <p:nvPr/>
        </p:nvPicPr>
        <p:blipFill rotWithShape="1">
          <a:blip r:embed="rId3">
            <a:alphaModFix/>
          </a:blip>
          <a:srcRect/>
          <a:stretch/>
        </p:blipFill>
        <p:spPr>
          <a:xfrm>
            <a:off x="1524000" y="2954339"/>
            <a:ext cx="6369311" cy="297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Shape 232"/>
          <p:cNvSpPr txBox="1">
            <a:spLocks noGrp="1"/>
          </p:cNvSpPr>
          <p:nvPr>
            <p:ph type="body" idx="1"/>
          </p:nvPr>
        </p:nvSpPr>
        <p:spPr>
          <a:xfrm>
            <a:off x="628650" y="1524000"/>
            <a:ext cx="5467350" cy="3810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A </a:t>
            </a:r>
            <a:r>
              <a:rPr lang="en-US" sz="3200" b="1" i="0" u="none" strike="noStrike" cap="none">
                <a:solidFill>
                  <a:schemeClr val="dk1"/>
                </a:solidFill>
                <a:latin typeface="Calibri"/>
                <a:ea typeface="Calibri"/>
                <a:cs typeface="Calibri"/>
                <a:sym typeface="Calibri"/>
              </a:rPr>
              <a:t>single programmer </a:t>
            </a:r>
            <a:r>
              <a:rPr lang="en-US" sz="3200" b="0" i="0" u="none" strike="noStrike" cap="none">
                <a:solidFill>
                  <a:schemeClr val="dk1"/>
                </a:solidFill>
                <a:latin typeface="Calibri"/>
                <a:ea typeface="Calibri"/>
                <a:cs typeface="Calibri"/>
                <a:sym typeface="Calibri"/>
              </a:rPr>
              <a:t>can design, implement, deploy and maintain a microservice – Fred George</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Software that </a:t>
            </a:r>
            <a:r>
              <a:rPr lang="en-US" sz="3200" b="1" i="0" u="none" strike="noStrike" cap="none">
                <a:solidFill>
                  <a:schemeClr val="dk1"/>
                </a:solidFill>
                <a:latin typeface="Calibri"/>
                <a:ea typeface="Calibri"/>
                <a:cs typeface="Calibri"/>
                <a:sym typeface="Calibri"/>
              </a:rPr>
              <a:t>fits in your head </a:t>
            </a:r>
            <a:r>
              <a:rPr lang="en-US" sz="3200" b="0" i="0" u="none" strike="noStrike" cap="none">
                <a:solidFill>
                  <a:schemeClr val="dk1"/>
                </a:solidFill>
                <a:latin typeface="Calibri"/>
                <a:ea typeface="Calibri"/>
                <a:cs typeface="Calibri"/>
                <a:sym typeface="Calibri"/>
              </a:rPr>
              <a:t>– Dan North</a:t>
            </a:r>
            <a:endParaRPr/>
          </a:p>
        </p:txBody>
      </p:sp>
      <p:sp>
        <p:nvSpPr>
          <p:cNvPr id="231" name="Shape 231"/>
          <p:cNvSpPr txBox="1">
            <a:spLocks noGrp="1"/>
          </p:cNvSpPr>
          <p:nvPr>
            <p:ph type="title"/>
          </p:nvPr>
        </p:nvSpPr>
        <p:spPr>
          <a:xfrm>
            <a:off x="628650" y="365129"/>
            <a:ext cx="7981950" cy="7778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How big is a Microservice?</a:t>
            </a:r>
            <a:endParaRPr sz="3600" b="1" i="0" u="none" strike="noStrike" cap="none">
              <a:solidFill>
                <a:schemeClr val="accent3"/>
              </a:solidFill>
              <a:latin typeface="Calibri"/>
              <a:ea typeface="Calibri"/>
              <a:cs typeface="Calibri"/>
              <a:sym typeface="Calibri"/>
            </a:endParaRPr>
          </a:p>
        </p:txBody>
      </p:sp>
      <p:pic>
        <p:nvPicPr>
          <p:cNvPr id="233" name="Shape 233"/>
          <p:cNvPicPr preferRelativeResize="0"/>
          <p:nvPr/>
        </p:nvPicPr>
        <p:blipFill rotWithShape="1">
          <a:blip r:embed="rId3">
            <a:alphaModFix/>
          </a:blip>
          <a:srcRect/>
          <a:stretch/>
        </p:blipFill>
        <p:spPr>
          <a:xfrm>
            <a:off x="5997687" y="1503528"/>
            <a:ext cx="3146313" cy="236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Shape 239"/>
          <p:cNvSpPr txBox="1">
            <a:spLocks noGrp="1"/>
          </p:cNvSpPr>
          <p:nvPr>
            <p:ph type="body" idx="1"/>
          </p:nvPr>
        </p:nvSpPr>
        <p:spPr>
          <a:xfrm>
            <a:off x="628650" y="1524000"/>
            <a:ext cx="8134350" cy="19812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A single logical </a:t>
            </a:r>
            <a:r>
              <a:rPr lang="en-US" sz="3200" b="1" i="0" u="none" strike="noStrike" cap="none">
                <a:solidFill>
                  <a:schemeClr val="dk1"/>
                </a:solidFill>
                <a:latin typeface="Calibri"/>
                <a:ea typeface="Calibri"/>
                <a:cs typeface="Calibri"/>
                <a:sym typeface="Calibri"/>
              </a:rPr>
              <a:t>database per service </a:t>
            </a:r>
            <a:r>
              <a:rPr lang="en-US" sz="3200" b="0" i="0" u="none" strike="noStrike" cap="none">
                <a:solidFill>
                  <a:schemeClr val="dk1"/>
                </a:solidFill>
                <a:latin typeface="Calibri"/>
                <a:ea typeface="Calibri"/>
                <a:cs typeface="Calibri"/>
                <a:sym typeface="Calibri"/>
              </a:rPr>
              <a:t>– Chris Richardson</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A microservice implements a single </a:t>
            </a:r>
            <a:r>
              <a:rPr lang="en-US" sz="3200" b="1" i="0" u="none" strike="noStrike" cap="none">
                <a:solidFill>
                  <a:schemeClr val="dk1"/>
                </a:solidFill>
                <a:latin typeface="Calibri"/>
                <a:ea typeface="Calibri"/>
                <a:cs typeface="Calibri"/>
                <a:sym typeface="Calibri"/>
              </a:rPr>
              <a:t>Bounded Context</a:t>
            </a:r>
            <a:r>
              <a:rPr lang="en-US" sz="3200" b="0" i="0" u="none" strike="noStrike" cap="none">
                <a:solidFill>
                  <a:schemeClr val="dk1"/>
                </a:solidFill>
                <a:latin typeface="Calibri"/>
                <a:ea typeface="Calibri"/>
                <a:cs typeface="Calibri"/>
                <a:sym typeface="Calibri"/>
              </a:rPr>
              <a:t> – Martin Fowler, Sam Newman</a:t>
            </a:r>
            <a:endParaRPr/>
          </a:p>
        </p:txBody>
      </p:sp>
      <p:sp>
        <p:nvSpPr>
          <p:cNvPr id="238" name="Shape 238"/>
          <p:cNvSpPr txBox="1">
            <a:spLocks noGrp="1"/>
          </p:cNvSpPr>
          <p:nvPr>
            <p:ph type="title"/>
          </p:nvPr>
        </p:nvSpPr>
        <p:spPr>
          <a:xfrm>
            <a:off x="628650" y="365129"/>
            <a:ext cx="7981950" cy="7778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Where is the data for a Microservice?</a:t>
            </a:r>
            <a:endParaRPr sz="3600" b="1" i="0" u="none" strike="noStrike" cap="none">
              <a:solidFill>
                <a:schemeClr val="accent3"/>
              </a:solidFill>
              <a:latin typeface="Calibri"/>
              <a:ea typeface="Calibri"/>
              <a:cs typeface="Calibri"/>
              <a:sym typeface="Calibri"/>
            </a:endParaRPr>
          </a:p>
        </p:txBody>
      </p:sp>
      <p:pic>
        <p:nvPicPr>
          <p:cNvPr id="240" name="Shape 240"/>
          <p:cNvPicPr preferRelativeResize="0"/>
          <p:nvPr/>
        </p:nvPicPr>
        <p:blipFill rotWithShape="1">
          <a:blip r:embed="rId3">
            <a:alphaModFix/>
          </a:blip>
          <a:srcRect/>
          <a:stretch/>
        </p:blipFill>
        <p:spPr>
          <a:xfrm>
            <a:off x="2667000" y="3657600"/>
            <a:ext cx="3886200" cy="24062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xfrm>
            <a:off x="628650" y="1524000"/>
            <a:ext cx="8134350" cy="2819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Addressable through a </a:t>
            </a:r>
            <a:r>
              <a:rPr lang="en-US" sz="3200" b="1" i="0" u="none" strike="noStrike" cap="none">
                <a:solidFill>
                  <a:schemeClr val="dk1"/>
                </a:solidFill>
                <a:latin typeface="Calibri"/>
                <a:ea typeface="Calibri"/>
                <a:cs typeface="Calibri"/>
                <a:sym typeface="Calibri"/>
              </a:rPr>
              <a:t>service discovery </a:t>
            </a:r>
            <a:r>
              <a:rPr lang="en-US" sz="3200" b="0" i="0" u="none" strike="noStrike" cap="none">
                <a:solidFill>
                  <a:schemeClr val="dk1"/>
                </a:solidFill>
                <a:latin typeface="Calibri"/>
                <a:ea typeface="Calibri"/>
                <a:cs typeface="Calibri"/>
                <a:sym typeface="Calibri"/>
              </a:rPr>
              <a:t>system – Chris Richardson</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Microservices </a:t>
            </a:r>
            <a:r>
              <a:rPr lang="en-US" sz="3200" b="1" i="0" u="none" strike="noStrike" cap="none">
                <a:solidFill>
                  <a:schemeClr val="dk1"/>
                </a:solidFill>
                <a:latin typeface="Calibri"/>
                <a:ea typeface="Calibri"/>
                <a:cs typeface="Calibri"/>
                <a:sym typeface="Calibri"/>
              </a:rPr>
              <a:t>built &amp; deployed independently. Stateless</a:t>
            </a:r>
            <a:r>
              <a:rPr lang="en-US" sz="3200" b="0" i="0" u="none" strike="noStrike" cap="none">
                <a:solidFill>
                  <a:schemeClr val="dk1"/>
                </a:solidFill>
                <a:latin typeface="Calibri"/>
                <a:ea typeface="Calibri"/>
                <a:cs typeface="Calibri"/>
                <a:sym typeface="Calibri"/>
              </a:rPr>
              <a:t>, with state as backing service s – 12Factor.net</a:t>
            </a:r>
            <a:endParaRPr/>
          </a:p>
        </p:txBody>
      </p:sp>
      <p:sp>
        <p:nvSpPr>
          <p:cNvPr id="245" name="Shape 245"/>
          <p:cNvSpPr txBox="1">
            <a:spLocks noGrp="1"/>
          </p:cNvSpPr>
          <p:nvPr>
            <p:ph type="title"/>
          </p:nvPr>
        </p:nvSpPr>
        <p:spPr>
          <a:xfrm>
            <a:off x="628650" y="365129"/>
            <a:ext cx="7981950" cy="7778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How to maintain Microservices?</a:t>
            </a:r>
            <a:endParaRPr sz="3600" b="1" i="0" u="none" strike="noStrike" cap="none">
              <a:solidFill>
                <a:schemeClr val="accent3"/>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70C0"/>
              </a:buClr>
              <a:buSzPts val="3600"/>
              <a:buFont typeface="Calibri"/>
              <a:buNone/>
            </a:pPr>
            <a:r>
              <a:rPr lang="en-US" sz="3600" b="1" i="0" u="none" strike="noStrike" cap="none">
                <a:solidFill>
                  <a:srgbClr val="0070C0"/>
                </a:solidFill>
                <a:latin typeface="Calibri"/>
                <a:ea typeface="Calibri"/>
                <a:cs typeface="Calibri"/>
                <a:sym typeface="Calibri"/>
              </a:rPr>
              <a:t>Welcome!</a:t>
            </a:r>
            <a:endParaRPr sz="3600" b="1" i="0" u="none" strike="noStrike" cap="none">
              <a:solidFill>
                <a:schemeClr val="accent3"/>
              </a:solidFill>
              <a:latin typeface="Calibri"/>
              <a:ea typeface="Calibri"/>
              <a:cs typeface="Calibri"/>
              <a:sym typeface="Calibri"/>
            </a:endParaRPr>
          </a:p>
        </p:txBody>
      </p:sp>
      <p:grpSp>
        <p:nvGrpSpPr>
          <p:cNvPr id="109" name="Shape 109"/>
          <p:cNvGrpSpPr/>
          <p:nvPr/>
        </p:nvGrpSpPr>
        <p:grpSpPr>
          <a:xfrm>
            <a:off x="2286000" y="1531538"/>
            <a:ext cx="4572000" cy="4048922"/>
            <a:chOff x="0" y="7538"/>
            <a:chExt cx="4572000" cy="4048922"/>
          </a:xfrm>
        </p:grpSpPr>
        <p:sp>
          <p:nvSpPr>
            <p:cNvPr id="110" name="Shape 110"/>
            <p:cNvSpPr/>
            <p:nvPr/>
          </p:nvSpPr>
          <p:spPr>
            <a:xfrm>
              <a:off x="0" y="347019"/>
              <a:ext cx="4572000" cy="579600"/>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11" name="Shape 111"/>
            <p:cNvSpPr/>
            <p:nvPr/>
          </p:nvSpPr>
          <p:spPr>
            <a:xfrm>
              <a:off x="228600" y="7538"/>
              <a:ext cx="3200399" cy="678959"/>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12" name="Shape 112"/>
            <p:cNvSpPr txBox="1"/>
            <p:nvPr/>
          </p:nvSpPr>
          <p:spPr>
            <a:xfrm>
              <a:off x="261743" y="40682"/>
              <a:ext cx="3134111" cy="612672"/>
            </a:xfrm>
            <a:prstGeom prst="rect">
              <a:avLst/>
            </a:prstGeom>
            <a:noFill/>
            <a:ln>
              <a:noFill/>
            </a:ln>
          </p:spPr>
          <p:txBody>
            <a:bodyPr spcFirstLastPara="1" wrap="square" lIns="120950" tIns="0" rIns="120950" bIns="0" anchor="ctr" anchorCtr="0">
              <a:noAutofit/>
            </a:bodyPr>
            <a:lstStyle/>
            <a:p>
              <a:pPr marL="0" marR="0" lvl="0" indent="0" algn="l" rtl="0">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Logistics (breaks, facilities, lunch, etc.)</a:t>
              </a:r>
              <a:endParaRPr/>
            </a:p>
          </p:txBody>
        </p:sp>
        <p:sp>
          <p:nvSpPr>
            <p:cNvPr id="113" name="Shape 113"/>
            <p:cNvSpPr/>
            <p:nvPr/>
          </p:nvSpPr>
          <p:spPr>
            <a:xfrm>
              <a:off x="0" y="1390300"/>
              <a:ext cx="4572000" cy="579600"/>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14" name="Shape 114"/>
            <p:cNvSpPr/>
            <p:nvPr/>
          </p:nvSpPr>
          <p:spPr>
            <a:xfrm>
              <a:off x="228600" y="1050820"/>
              <a:ext cx="3200399" cy="678959"/>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15" name="Shape 115"/>
            <p:cNvSpPr txBox="1"/>
            <p:nvPr/>
          </p:nvSpPr>
          <p:spPr>
            <a:xfrm>
              <a:off x="261743" y="1083963"/>
              <a:ext cx="3134111" cy="612672"/>
            </a:xfrm>
            <a:prstGeom prst="rect">
              <a:avLst/>
            </a:prstGeom>
            <a:noFill/>
            <a:ln>
              <a:noFill/>
            </a:ln>
          </p:spPr>
          <p:txBody>
            <a:bodyPr spcFirstLastPara="1" wrap="square" lIns="120950" tIns="0" rIns="120950" bIns="0" anchor="ctr" anchorCtr="0">
              <a:noAutofit/>
            </a:bodyPr>
            <a:lstStyle/>
            <a:p>
              <a:pPr marL="0" marR="0" lvl="0" indent="0" algn="l" rtl="0">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Rules of Engagement</a:t>
              </a:r>
              <a:endParaRPr/>
            </a:p>
          </p:txBody>
        </p:sp>
        <p:sp>
          <p:nvSpPr>
            <p:cNvPr id="116" name="Shape 116"/>
            <p:cNvSpPr/>
            <p:nvPr/>
          </p:nvSpPr>
          <p:spPr>
            <a:xfrm>
              <a:off x="0" y="2433580"/>
              <a:ext cx="4572000" cy="579600"/>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17" name="Shape 117"/>
            <p:cNvSpPr/>
            <p:nvPr/>
          </p:nvSpPr>
          <p:spPr>
            <a:xfrm>
              <a:off x="228600" y="2094100"/>
              <a:ext cx="3200399" cy="678959"/>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18" name="Shape 118"/>
            <p:cNvSpPr txBox="1"/>
            <p:nvPr/>
          </p:nvSpPr>
          <p:spPr>
            <a:xfrm>
              <a:off x="261743" y="2127243"/>
              <a:ext cx="3134111" cy="612672"/>
            </a:xfrm>
            <a:prstGeom prst="rect">
              <a:avLst/>
            </a:prstGeom>
            <a:noFill/>
            <a:ln>
              <a:noFill/>
            </a:ln>
          </p:spPr>
          <p:txBody>
            <a:bodyPr spcFirstLastPara="1" wrap="square" lIns="120950" tIns="0" rIns="120950" bIns="0" anchor="ctr" anchorCtr="0">
              <a:noAutofit/>
            </a:bodyPr>
            <a:lstStyle/>
            <a:p>
              <a:pPr marL="0" marR="0" lvl="0" indent="0" algn="l" rtl="0">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Introductions</a:t>
              </a:r>
              <a:endParaRPr/>
            </a:p>
          </p:txBody>
        </p:sp>
        <p:sp>
          <p:nvSpPr>
            <p:cNvPr id="119" name="Shape 119"/>
            <p:cNvSpPr/>
            <p:nvPr/>
          </p:nvSpPr>
          <p:spPr>
            <a:xfrm>
              <a:off x="0" y="3476860"/>
              <a:ext cx="4572000" cy="579600"/>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0" name="Shape 120"/>
            <p:cNvSpPr/>
            <p:nvPr/>
          </p:nvSpPr>
          <p:spPr>
            <a:xfrm>
              <a:off x="228600" y="3137380"/>
              <a:ext cx="3200399" cy="678959"/>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21" name="Shape 121"/>
            <p:cNvSpPr txBox="1"/>
            <p:nvPr/>
          </p:nvSpPr>
          <p:spPr>
            <a:xfrm>
              <a:off x="261743" y="3170524"/>
              <a:ext cx="3134111" cy="612672"/>
            </a:xfrm>
            <a:prstGeom prst="rect">
              <a:avLst/>
            </a:prstGeom>
            <a:noFill/>
            <a:ln>
              <a:noFill/>
            </a:ln>
          </p:spPr>
          <p:txBody>
            <a:bodyPr spcFirstLastPara="1" wrap="square" lIns="120950" tIns="0" rIns="120950" bIns="0" anchor="ctr" anchorCtr="0">
              <a:noAutofit/>
            </a:bodyPr>
            <a:lstStyle/>
            <a:p>
              <a:pPr marL="0" marR="0" lvl="0" indent="0" algn="l" rtl="0">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Let’s Get Started!</a:t>
              </a: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2" name="Shape 252"/>
          <p:cNvPicPr preferRelativeResize="0">
            <a:picLocks noGrp="1"/>
          </p:cNvPicPr>
          <p:nvPr>
            <p:ph type="body" idx="1"/>
          </p:nvPr>
        </p:nvPicPr>
        <p:blipFill rotWithShape="1">
          <a:blip r:embed="rId3">
            <a:alphaModFix/>
          </a:blip>
          <a:stretch/>
        </p:blipFill>
        <p:spPr>
          <a:xfrm>
            <a:off x="457200" y="3271041"/>
            <a:ext cx="3886200" cy="938218"/>
          </a:xfrm>
          <a:prstGeom prst="rect">
            <a:avLst/>
          </a:prstGeom>
          <a:noFill/>
          <a:ln>
            <a:noFill/>
          </a:ln>
        </p:spPr>
      </p:pic>
      <p:sp>
        <p:nvSpPr>
          <p:cNvPr id="251" name="Shape 251"/>
          <p:cNvSpPr txBox="1">
            <a:spLocks noGrp="1"/>
          </p:cNvSpPr>
          <p:nvPr>
            <p:ph type="title"/>
          </p:nvPr>
        </p:nvSpPr>
        <p:spPr>
          <a:xfrm>
            <a:off x="628650" y="365129"/>
            <a:ext cx="7981950" cy="7778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How to architect Microservices?</a:t>
            </a:r>
            <a:endParaRPr sz="3600" b="1" i="0" u="none" strike="noStrike" cap="none">
              <a:solidFill>
                <a:schemeClr val="accent3"/>
              </a:solidFill>
              <a:latin typeface="Calibri"/>
              <a:ea typeface="Calibri"/>
              <a:cs typeface="Calibri"/>
              <a:sym typeface="Calibri"/>
            </a:endParaRPr>
          </a:p>
        </p:txBody>
      </p:sp>
      <p:sp>
        <p:nvSpPr>
          <p:cNvPr id="253" name="Shape 253"/>
          <p:cNvSpPr txBox="1"/>
          <p:nvPr/>
        </p:nvSpPr>
        <p:spPr>
          <a:xfrm>
            <a:off x="533400" y="1524000"/>
            <a:ext cx="7156200"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Typically</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CRUD – Create, Read, Update and Delete api implementations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Range between RPC, Message and Stream processing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Evolve from a Monolith 1</a:t>
            </a:r>
            <a:r>
              <a:rPr lang="en-US" sz="1800" baseline="300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iteration</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457201" y="1354140"/>
            <a:ext cx="8610599" cy="4741860"/>
          </a:xfrm>
          <a:prstGeom prst="rect">
            <a:avLst/>
          </a:prstGeom>
          <a:noFill/>
          <a:ln>
            <a:noFill/>
          </a:ln>
        </p:spPr>
        <p:txBody>
          <a:bodyPr spcFirstLastPara="1" wrap="square" lIns="91425" tIns="45700" rIns="91425" bIns="45700" anchor="t" anchorCtr="0">
            <a:noAutofit/>
          </a:bodyPr>
          <a:lstStyle/>
          <a:p>
            <a:pPr marL="457200" marR="0" lvl="0" indent="-440436" algn="l" rtl="0">
              <a:lnSpc>
                <a:spcPct val="80000"/>
              </a:lnSpc>
              <a:spcBef>
                <a:spcPts val="0"/>
              </a:spcBef>
              <a:spcAft>
                <a:spcPts val="0"/>
              </a:spcAft>
              <a:buClr>
                <a:schemeClr val="accent3"/>
              </a:buClr>
              <a:buSzPts val="2400"/>
              <a:buFont typeface="Noto Sans Symbols"/>
              <a:buChar char="▪"/>
            </a:pPr>
            <a:r>
              <a:rPr lang="en-US" sz="2400" b="1" i="0" u="none" strike="noStrike" cap="none">
                <a:solidFill>
                  <a:schemeClr val="accent3"/>
                </a:solidFill>
                <a:latin typeface="Calibri"/>
                <a:ea typeface="Calibri"/>
                <a:cs typeface="Calibri"/>
                <a:sym typeface="Calibri"/>
              </a:rPr>
              <a:t>Simple</a:t>
            </a:r>
            <a:r>
              <a:rPr lang="en-US" sz="2400" b="1" i="0" u="none" strike="noStrike" cap="none">
                <a:solidFill>
                  <a:schemeClr val="dk1"/>
                </a:solidFill>
                <a:latin typeface="Calibri"/>
                <a:ea typeface="Calibri"/>
                <a:cs typeface="Calibri"/>
                <a:sym typeface="Calibri"/>
              </a:rPr>
              <a:t> </a:t>
            </a:r>
            <a:r>
              <a:rPr lang="en-US" sz="2400" b="0" i="0" u="none" strike="noStrike" cap="none">
                <a:solidFill>
                  <a:schemeClr val="dk1"/>
                </a:solidFill>
                <a:latin typeface="Calibri"/>
                <a:ea typeface="Calibri"/>
                <a:cs typeface="Calibri"/>
                <a:sym typeface="Calibri"/>
              </a:rPr>
              <a:t>services that are focused on doing one thing well</a:t>
            </a:r>
            <a:endParaRPr sz="2400"/>
          </a:p>
          <a:p>
            <a:pPr marL="457200" marR="0" lvl="0" indent="-440436" algn="l" rtl="0">
              <a:lnSpc>
                <a:spcPct val="80000"/>
              </a:lnSpc>
              <a:spcBef>
                <a:spcPts val="592"/>
              </a:spcBef>
              <a:spcAft>
                <a:spcPts val="0"/>
              </a:spcAft>
              <a:buClr>
                <a:schemeClr val="accent3"/>
              </a:buClr>
              <a:buSzPts val="2400"/>
              <a:buFont typeface="Noto Sans Symbols"/>
              <a:buChar char="▪"/>
            </a:pPr>
            <a:r>
              <a:rPr lang="en-US" sz="2400" b="0" i="0" u="none" strike="noStrike" cap="none">
                <a:solidFill>
                  <a:schemeClr val="dk1"/>
                </a:solidFill>
                <a:latin typeface="Calibri"/>
                <a:ea typeface="Calibri"/>
                <a:cs typeface="Calibri"/>
                <a:sym typeface="Calibri"/>
              </a:rPr>
              <a:t>Each service can be built </a:t>
            </a:r>
            <a:r>
              <a:rPr lang="en-US" sz="2400" b="1" i="0" u="none" strike="noStrike" cap="none">
                <a:solidFill>
                  <a:schemeClr val="accent3"/>
                </a:solidFill>
                <a:latin typeface="Calibri"/>
                <a:ea typeface="Calibri"/>
                <a:cs typeface="Calibri"/>
                <a:sym typeface="Calibri"/>
              </a:rPr>
              <a:t>using</a:t>
            </a:r>
            <a:r>
              <a:rPr lang="en-US" sz="2400" b="0" i="0" u="none" strike="noStrike" cap="none">
                <a:solidFill>
                  <a:schemeClr val="dk1"/>
                </a:solidFill>
                <a:latin typeface="Calibri"/>
                <a:ea typeface="Calibri"/>
                <a:cs typeface="Calibri"/>
                <a:sym typeface="Calibri"/>
              </a:rPr>
              <a:t> the </a:t>
            </a:r>
            <a:r>
              <a:rPr lang="en-US" sz="2400" b="1" i="0" u="none" strike="noStrike" cap="none">
                <a:solidFill>
                  <a:schemeClr val="accent3"/>
                </a:solidFill>
                <a:latin typeface="Calibri"/>
                <a:ea typeface="Calibri"/>
                <a:cs typeface="Calibri"/>
                <a:sym typeface="Calibri"/>
              </a:rPr>
              <a:t>best</a:t>
            </a:r>
            <a:r>
              <a:rPr lang="en-US" sz="2400" b="0" i="0" u="none" strike="noStrike" cap="none">
                <a:solidFill>
                  <a:schemeClr val="dk1"/>
                </a:solidFill>
                <a:latin typeface="Calibri"/>
                <a:ea typeface="Calibri"/>
                <a:cs typeface="Calibri"/>
                <a:sym typeface="Calibri"/>
              </a:rPr>
              <a:t> tool for the job</a:t>
            </a:r>
            <a:endParaRPr sz="2400"/>
          </a:p>
          <a:p>
            <a:pPr marL="457200" marR="0" lvl="0" indent="-440436" algn="l" rtl="0">
              <a:lnSpc>
                <a:spcPct val="80000"/>
              </a:lnSpc>
              <a:spcBef>
                <a:spcPts val="592"/>
              </a:spcBef>
              <a:spcAft>
                <a:spcPts val="0"/>
              </a:spcAft>
              <a:buClr>
                <a:schemeClr val="accent3"/>
              </a:buClr>
              <a:buSzPts val="2400"/>
              <a:buFont typeface="Noto Sans Symbols"/>
              <a:buChar char="▪"/>
            </a:pPr>
            <a:r>
              <a:rPr lang="en-US" sz="2400" b="0" i="0" u="none" strike="noStrike" cap="none">
                <a:solidFill>
                  <a:schemeClr val="dk1"/>
                </a:solidFill>
                <a:latin typeface="Calibri"/>
                <a:ea typeface="Calibri"/>
                <a:cs typeface="Calibri"/>
                <a:sym typeface="Calibri"/>
              </a:rPr>
              <a:t>Systems built this way are inherently </a:t>
            </a:r>
            <a:r>
              <a:rPr lang="en-US" sz="2400" b="1" i="0" u="none" strike="noStrike" cap="none">
                <a:solidFill>
                  <a:schemeClr val="accent3"/>
                </a:solidFill>
                <a:latin typeface="Calibri"/>
                <a:ea typeface="Calibri"/>
                <a:cs typeface="Calibri"/>
                <a:sym typeface="Calibri"/>
              </a:rPr>
              <a:t>loosely coupled</a:t>
            </a:r>
            <a:endParaRPr sz="2400"/>
          </a:p>
          <a:p>
            <a:pPr marL="457200" marR="0" lvl="0" indent="-440436" algn="l" rtl="0">
              <a:lnSpc>
                <a:spcPct val="80000"/>
              </a:lnSpc>
              <a:spcBef>
                <a:spcPts val="592"/>
              </a:spcBef>
              <a:spcAft>
                <a:spcPts val="0"/>
              </a:spcAft>
              <a:buClr>
                <a:schemeClr val="accent3"/>
              </a:buClr>
              <a:buSzPts val="2400"/>
              <a:buFont typeface="Noto Sans Symbols"/>
              <a:buChar char="▪"/>
            </a:pPr>
            <a:r>
              <a:rPr lang="en-US" sz="2400" b="0" i="0" u="none" strike="noStrike" cap="none">
                <a:solidFill>
                  <a:schemeClr val="dk1"/>
                </a:solidFill>
                <a:latin typeface="Calibri"/>
                <a:ea typeface="Calibri"/>
                <a:cs typeface="Calibri"/>
                <a:sym typeface="Calibri"/>
              </a:rPr>
              <a:t>Teams can deliver and </a:t>
            </a:r>
            <a:r>
              <a:rPr lang="en-US" sz="2400" b="1" i="0" u="none" strike="noStrike" cap="none">
                <a:solidFill>
                  <a:schemeClr val="accent3"/>
                </a:solidFill>
                <a:latin typeface="Calibri"/>
                <a:ea typeface="Calibri"/>
                <a:cs typeface="Calibri"/>
                <a:sym typeface="Calibri"/>
              </a:rPr>
              <a:t>deploy independently</a:t>
            </a:r>
            <a:r>
              <a:rPr lang="en-US" sz="2400" b="0" i="0" u="none" strike="noStrike" cap="none">
                <a:solidFill>
                  <a:schemeClr val="dk1"/>
                </a:solidFill>
                <a:latin typeface="Calibri"/>
                <a:ea typeface="Calibri"/>
                <a:cs typeface="Calibri"/>
                <a:sym typeface="Calibri"/>
              </a:rPr>
              <a:t> from each other</a:t>
            </a:r>
            <a:endParaRPr sz="2400"/>
          </a:p>
          <a:p>
            <a:pPr marL="457200" marR="0" lvl="0" indent="-440436" algn="l" rtl="0">
              <a:lnSpc>
                <a:spcPct val="80000"/>
              </a:lnSpc>
              <a:spcBef>
                <a:spcPts val="592"/>
              </a:spcBef>
              <a:spcAft>
                <a:spcPts val="0"/>
              </a:spcAft>
              <a:buClr>
                <a:schemeClr val="accent3"/>
              </a:buClr>
              <a:buSzPts val="2400"/>
              <a:buFont typeface="Noto Sans Symbols"/>
              <a:buChar char="▪"/>
            </a:pPr>
            <a:r>
              <a:rPr lang="en-US" sz="2400" b="0" i="0" u="none" strike="noStrike" cap="none">
                <a:solidFill>
                  <a:schemeClr val="dk1"/>
                </a:solidFill>
                <a:latin typeface="Calibri"/>
                <a:ea typeface="Calibri"/>
                <a:cs typeface="Calibri"/>
                <a:sym typeface="Calibri"/>
              </a:rPr>
              <a:t>Enable </a:t>
            </a:r>
            <a:r>
              <a:rPr lang="en-US" sz="2400" b="1" i="0" u="none" strike="noStrike" cap="none">
                <a:solidFill>
                  <a:schemeClr val="accent3"/>
                </a:solidFill>
                <a:latin typeface="Calibri"/>
                <a:ea typeface="Calibri"/>
                <a:cs typeface="Calibri"/>
                <a:sym typeface="Calibri"/>
              </a:rPr>
              <a:t>continuous delivery</a:t>
            </a:r>
            <a:r>
              <a:rPr lang="en-US" sz="2400" b="0" i="0" u="none" strike="noStrike" cap="none">
                <a:solidFill>
                  <a:schemeClr val="dk1"/>
                </a:solidFill>
                <a:latin typeface="Calibri"/>
                <a:ea typeface="Calibri"/>
                <a:cs typeface="Calibri"/>
                <a:sym typeface="Calibri"/>
              </a:rPr>
              <a:t> but allowing frequent releases while the rest of the system continues to be stable</a:t>
            </a:r>
            <a:endParaRPr sz="2400"/>
          </a:p>
          <a:p>
            <a:pPr marL="457200" marR="0" lvl="0" indent="-288036" algn="l" rtl="0">
              <a:lnSpc>
                <a:spcPct val="80000"/>
              </a:lnSpc>
              <a:spcBef>
                <a:spcPts val="592"/>
              </a:spcBef>
              <a:spcAft>
                <a:spcPts val="0"/>
              </a:spcAft>
              <a:buClr>
                <a:schemeClr val="accent3"/>
              </a:buClr>
              <a:buSzPts val="2664"/>
              <a:buFont typeface="Noto Sans Symbols"/>
              <a:buNone/>
            </a:pPr>
            <a:endParaRPr sz="2960" b="0" i="0" u="none" strike="noStrike" cap="none">
              <a:solidFill>
                <a:schemeClr val="dk1"/>
              </a:solidFill>
              <a:latin typeface="Calibri"/>
              <a:ea typeface="Calibri"/>
              <a:cs typeface="Calibri"/>
              <a:sym typeface="Calibri"/>
            </a:endParaRPr>
          </a:p>
          <a:p>
            <a:pPr marL="457200" marR="0" lvl="0" indent="-288036" algn="l" rtl="0">
              <a:lnSpc>
                <a:spcPct val="80000"/>
              </a:lnSpc>
              <a:spcBef>
                <a:spcPts val="592"/>
              </a:spcBef>
              <a:spcAft>
                <a:spcPts val="0"/>
              </a:spcAft>
              <a:buClr>
                <a:schemeClr val="accent3"/>
              </a:buClr>
              <a:buSzPts val="2664"/>
              <a:buFont typeface="Noto Sans Symbols"/>
              <a:buNone/>
            </a:pPr>
            <a:endParaRPr sz="2960" b="1" i="0" u="none" strike="noStrike" cap="none">
              <a:solidFill>
                <a:schemeClr val="dk1"/>
              </a:solidFill>
              <a:latin typeface="Calibri"/>
              <a:ea typeface="Calibri"/>
              <a:cs typeface="Calibri"/>
              <a:sym typeface="Calibri"/>
            </a:endParaRPr>
          </a:p>
        </p:txBody>
      </p:sp>
      <p:sp>
        <p:nvSpPr>
          <p:cNvPr id="259" name="Shape 259"/>
          <p:cNvSpPr txBox="1">
            <a:spLocks noGrp="1"/>
          </p:cNvSpPr>
          <p:nvPr>
            <p:ph type="title"/>
          </p:nvPr>
        </p:nvSpPr>
        <p:spPr>
          <a:xfrm>
            <a:off x="628650" y="365129"/>
            <a:ext cx="7981950" cy="7778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Microservice: advantages</a:t>
            </a:r>
            <a:endParaRPr sz="3600" b="1" i="0" u="none" strike="noStrike" cap="none">
              <a:solidFill>
                <a:schemeClr val="accent3"/>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r>
              <a:rPr lang="en-US" sz="3200" b="1" i="0" u="none" strike="noStrike" cap="none">
                <a:solidFill>
                  <a:schemeClr val="dk1"/>
                </a:solidFill>
                <a:latin typeface="Calibri"/>
                <a:ea typeface="Calibri"/>
                <a:cs typeface="Calibri"/>
                <a:sym typeface="Calibri"/>
              </a:rPr>
              <a:t>Solve organizational problems</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accent3"/>
                </a:solidFill>
                <a:latin typeface="Calibri"/>
                <a:ea typeface="Calibri"/>
                <a:cs typeface="Calibri"/>
                <a:sym typeface="Calibri"/>
              </a:rPr>
              <a:t>Teams blocked by or waiting on other teams</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accent3"/>
                </a:solidFill>
                <a:latin typeface="Calibri"/>
                <a:ea typeface="Calibri"/>
                <a:cs typeface="Calibri"/>
                <a:sym typeface="Calibri"/>
              </a:rPr>
              <a:t>Communication overhead</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accent3"/>
                </a:solidFill>
                <a:latin typeface="Calibri"/>
                <a:ea typeface="Calibri"/>
                <a:cs typeface="Calibri"/>
                <a:sym typeface="Calibri"/>
              </a:rPr>
              <a:t>Slow velocity</a:t>
            </a:r>
            <a:endParaRPr sz="3200" b="0"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sp>
        <p:nvSpPr>
          <p:cNvPr id="265" name="Shape 265"/>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accent3"/>
              </a:buClr>
              <a:buSzPts val="2664"/>
              <a:buFont typeface="Noto Sans Symbols"/>
              <a:buNone/>
            </a:pPr>
            <a:r>
              <a:rPr lang="en-US" sz="2960" b="1" i="0" u="none" strike="noStrike" cap="none">
                <a:solidFill>
                  <a:schemeClr val="dk1"/>
                </a:solidFill>
                <a:latin typeface="Calibri"/>
                <a:ea typeface="Calibri"/>
                <a:cs typeface="Calibri"/>
                <a:sym typeface="Calibri"/>
              </a:rPr>
              <a:t>Cause Technical Problems</a:t>
            </a:r>
            <a:endParaRPr/>
          </a:p>
          <a:p>
            <a:pPr marL="457200" marR="0" lvl="0" indent="-440436" algn="l" rtl="0">
              <a:lnSpc>
                <a:spcPct val="70000"/>
              </a:lnSpc>
              <a:spcBef>
                <a:spcPts val="592"/>
              </a:spcBef>
              <a:spcAft>
                <a:spcPts val="0"/>
              </a:spcAft>
              <a:buClr>
                <a:schemeClr val="accent3"/>
              </a:buClr>
              <a:buSzPts val="2400"/>
              <a:buFont typeface="Noto Sans Symbols"/>
              <a:buChar char="▪"/>
            </a:pPr>
            <a:r>
              <a:rPr lang="en-US" sz="2400" b="0" i="0" u="none" strike="noStrike" cap="none">
                <a:solidFill>
                  <a:schemeClr val="dk1"/>
                </a:solidFill>
                <a:latin typeface="Calibri"/>
                <a:ea typeface="Calibri"/>
                <a:cs typeface="Calibri"/>
                <a:sym typeface="Calibri"/>
              </a:rPr>
              <a:t>Requires Devops, devs deploying and operating their services</a:t>
            </a:r>
            <a:endParaRPr sz="2400"/>
          </a:p>
          <a:p>
            <a:pPr marL="457200" marR="0" lvl="0" indent="-440436" algn="l" rtl="0">
              <a:lnSpc>
                <a:spcPct val="70000"/>
              </a:lnSpc>
              <a:spcBef>
                <a:spcPts val="592"/>
              </a:spcBef>
              <a:spcAft>
                <a:spcPts val="0"/>
              </a:spcAft>
              <a:buClr>
                <a:schemeClr val="accent3"/>
              </a:buClr>
              <a:buSzPts val="2400"/>
              <a:buFont typeface="Noto Sans Symbols"/>
              <a:buChar char="▪"/>
            </a:pPr>
            <a:r>
              <a:rPr lang="en-US" sz="2400" b="0" i="0" u="none" strike="noStrike" cap="none">
                <a:solidFill>
                  <a:schemeClr val="dk1"/>
                </a:solidFill>
                <a:latin typeface="Calibri"/>
                <a:ea typeface="Calibri"/>
                <a:cs typeface="Calibri"/>
                <a:sym typeface="Calibri"/>
              </a:rPr>
              <a:t>Need well defined business domains</a:t>
            </a:r>
            <a:endParaRPr sz="2400"/>
          </a:p>
          <a:p>
            <a:pPr marL="457200" marR="0" lvl="0" indent="-440436" algn="l" rtl="0">
              <a:lnSpc>
                <a:spcPct val="70000"/>
              </a:lnSpc>
              <a:spcBef>
                <a:spcPts val="592"/>
              </a:spcBef>
              <a:spcAft>
                <a:spcPts val="0"/>
              </a:spcAft>
              <a:buClr>
                <a:schemeClr val="accent3"/>
              </a:buClr>
              <a:buSzPts val="2400"/>
              <a:buFont typeface="Noto Sans Symbols"/>
              <a:buChar char="▪"/>
            </a:pPr>
            <a:r>
              <a:rPr lang="en-US" sz="2400" b="0" i="0" u="none" strike="noStrike" cap="none">
                <a:solidFill>
                  <a:schemeClr val="dk1"/>
                </a:solidFill>
                <a:latin typeface="Calibri"/>
                <a:ea typeface="Calibri"/>
                <a:cs typeface="Calibri"/>
                <a:sym typeface="Calibri"/>
              </a:rPr>
              <a:t>More distributed systems</a:t>
            </a:r>
            <a:endParaRPr sz="2400"/>
          </a:p>
          <a:p>
            <a:pPr marL="457200" marR="0" lvl="0" indent="-440436" algn="l" rtl="0">
              <a:lnSpc>
                <a:spcPct val="70000"/>
              </a:lnSpc>
              <a:spcBef>
                <a:spcPts val="592"/>
              </a:spcBef>
              <a:spcAft>
                <a:spcPts val="0"/>
              </a:spcAft>
              <a:buClr>
                <a:schemeClr val="accent3"/>
              </a:buClr>
              <a:buSzPts val="2400"/>
              <a:buFont typeface="Noto Sans Symbols"/>
              <a:buChar char="▪"/>
            </a:pPr>
            <a:r>
              <a:rPr lang="en-US" sz="2400" b="0" i="0" u="none" strike="noStrike" cap="none">
                <a:solidFill>
                  <a:schemeClr val="dk1"/>
                </a:solidFill>
                <a:latin typeface="Calibri"/>
                <a:ea typeface="Calibri"/>
                <a:cs typeface="Calibri"/>
                <a:sym typeface="Calibri"/>
              </a:rPr>
              <a:t>Need an orchestration layer</a:t>
            </a:r>
            <a:endParaRPr sz="2400" b="0" i="0" u="none" strike="noStrike" cap="none">
              <a:solidFill>
                <a:schemeClr val="dk1"/>
              </a:solidFill>
              <a:latin typeface="Calibri"/>
              <a:ea typeface="Calibri"/>
              <a:cs typeface="Calibri"/>
              <a:sym typeface="Calibri"/>
            </a:endParaRPr>
          </a:p>
        </p:txBody>
      </p:sp>
      <p:sp>
        <p:nvSpPr>
          <p:cNvPr id="266" name="Shape 266"/>
          <p:cNvSpPr txBox="1">
            <a:spLocks noGrp="1"/>
          </p:cNvSpPr>
          <p:nvPr>
            <p:ph type="title"/>
          </p:nvPr>
        </p:nvSpPr>
        <p:spPr>
          <a:xfrm>
            <a:off x="628651" y="28577"/>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Microservices</a:t>
            </a:r>
            <a:endParaRPr sz="3600" b="1" i="0" u="none" strike="noStrike" cap="none">
              <a:solidFill>
                <a:schemeClr val="accent3"/>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The Art of Scaling</a:t>
            </a:r>
            <a:endParaRPr sz="3600" b="1" i="0" u="none" strike="noStrike" cap="none">
              <a:solidFill>
                <a:schemeClr val="accent3"/>
              </a:solidFill>
              <a:latin typeface="Calibri"/>
              <a:ea typeface="Calibri"/>
              <a:cs typeface="Calibri"/>
              <a:sym typeface="Calibri"/>
            </a:endParaRPr>
          </a:p>
        </p:txBody>
      </p:sp>
      <p:pic>
        <p:nvPicPr>
          <p:cNvPr id="272" name="Shape 272"/>
          <p:cNvPicPr preferRelativeResize="0">
            <a:picLocks noGrp="1"/>
          </p:cNvPicPr>
          <p:nvPr>
            <p:ph idx="1"/>
          </p:nvPr>
        </p:nvPicPr>
        <p:blipFill rotWithShape="1">
          <a:blip r:embed="rId3">
            <a:alphaModFix/>
          </a:blip>
          <a:srcRect/>
          <a:stretch/>
        </p:blipFill>
        <p:spPr>
          <a:xfrm>
            <a:off x="1470025" y="1219200"/>
            <a:ext cx="6203950" cy="46529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73034" y="182541"/>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Small Team Size	</a:t>
            </a:r>
            <a:endParaRPr sz="3600" b="1" i="0" u="none" strike="noStrike" cap="none">
              <a:solidFill>
                <a:schemeClr val="accent3"/>
              </a:solidFill>
              <a:latin typeface="Calibri"/>
              <a:ea typeface="Calibri"/>
              <a:cs typeface="Calibri"/>
              <a:sym typeface="Calibri"/>
            </a:endParaRPr>
          </a:p>
        </p:txBody>
      </p:sp>
      <p:sp>
        <p:nvSpPr>
          <p:cNvPr id="279" name="Shape 279"/>
          <p:cNvSpPr txBox="1">
            <a:spLocks noGrp="1"/>
          </p:cNvSpPr>
          <p:nvPr>
            <p:ph type="body" idx="1"/>
          </p:nvPr>
        </p:nvSpPr>
        <p:spPr>
          <a:xfrm>
            <a:off x="457200" y="1295400"/>
            <a:ext cx="6213586" cy="4191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Build platform with small teams of 6-8 engineer teams</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1" i="0" u="sng" strike="noStrike" cap="none">
                <a:solidFill>
                  <a:schemeClr val="dk1"/>
                </a:solidFill>
                <a:latin typeface="Calibri"/>
                <a:ea typeface="Calibri"/>
                <a:cs typeface="Calibri"/>
                <a:sym typeface="Calibri"/>
              </a:rPr>
              <a:t>Self Sufficient</a:t>
            </a:r>
            <a:r>
              <a:rPr lang="en-US" sz="2400" b="0" i="0" u="none" strike="noStrike" cap="none">
                <a:solidFill>
                  <a:schemeClr val="dk1"/>
                </a:solidFill>
                <a:latin typeface="Calibri"/>
                <a:ea typeface="Calibri"/>
                <a:cs typeface="Calibri"/>
                <a:sym typeface="Calibri"/>
              </a:rPr>
              <a:t>: Each team completely owns one or more services and has everybody they need to develop functionality</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1" i="0" u="sng" strike="noStrike" cap="none">
                <a:solidFill>
                  <a:schemeClr val="dk1"/>
                </a:solidFill>
                <a:latin typeface="Calibri"/>
                <a:ea typeface="Calibri"/>
                <a:cs typeface="Calibri"/>
                <a:sym typeface="Calibri"/>
              </a:rPr>
              <a:t>Automate Interfaces: </a:t>
            </a:r>
            <a:r>
              <a:rPr lang="en-US" sz="2400" b="0" i="0" u="none" strike="noStrike" cap="none">
                <a:solidFill>
                  <a:schemeClr val="dk1"/>
                </a:solidFill>
                <a:latin typeface="Calibri"/>
                <a:ea typeface="Calibri"/>
                <a:cs typeface="Calibri"/>
                <a:sym typeface="Calibri"/>
              </a:rPr>
              <a:t>Teams connect to each other through API’s. Teams don’t hire an army of program managers to manage dependencies. </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1" i="0" u="sng" strike="noStrike" cap="none">
                <a:solidFill>
                  <a:schemeClr val="dk1"/>
                </a:solidFill>
                <a:latin typeface="Calibri"/>
                <a:ea typeface="Calibri"/>
                <a:cs typeface="Calibri"/>
                <a:sym typeface="Calibri"/>
              </a:rPr>
              <a:t>Decentralized</a:t>
            </a:r>
            <a:r>
              <a:rPr lang="en-US" sz="2400" b="1" i="0" u="none" strike="noStrike" cap="none">
                <a:solidFill>
                  <a:schemeClr val="dk1"/>
                </a:solidFill>
                <a:latin typeface="Calibri"/>
                <a:ea typeface="Calibri"/>
                <a:cs typeface="Calibri"/>
                <a:sym typeface="Calibri"/>
              </a:rPr>
              <a:t>: </a:t>
            </a:r>
            <a:r>
              <a:rPr lang="en-US" sz="2400" b="0" i="0" u="none" strike="noStrike" cap="none">
                <a:solidFill>
                  <a:schemeClr val="dk1"/>
                </a:solidFill>
                <a:latin typeface="Calibri"/>
                <a:ea typeface="Calibri"/>
                <a:cs typeface="Calibri"/>
                <a:sym typeface="Calibri"/>
              </a:rPr>
              <a:t>Teams plan, develop and deploy autonomously</a:t>
            </a:r>
            <a:endParaRPr/>
          </a:p>
          <a:p>
            <a:pPr marL="457200" marR="0" lvl="0" indent="-27432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pic>
        <p:nvPicPr>
          <p:cNvPr id="280" name="Shape 280" descr="C:\Users\plamar\Desktop\team.PNG"/>
          <p:cNvPicPr preferRelativeResize="0"/>
          <p:nvPr/>
        </p:nvPicPr>
        <p:blipFill rotWithShape="1">
          <a:blip r:embed="rId3">
            <a:alphaModFix/>
          </a:blip>
          <a:srcRect/>
          <a:stretch/>
        </p:blipFill>
        <p:spPr>
          <a:xfrm>
            <a:off x="7010400" y="4332919"/>
            <a:ext cx="1737681" cy="1295400"/>
          </a:xfrm>
          <a:prstGeom prst="rect">
            <a:avLst/>
          </a:prstGeom>
          <a:noFill/>
          <a:ln>
            <a:noFill/>
          </a:ln>
        </p:spPr>
      </p:pic>
      <p:pic>
        <p:nvPicPr>
          <p:cNvPr id="281" name="Shape 281" descr="C:\Users\plamar\Desktop\pngbase6492a99d97fe100a17.png"/>
          <p:cNvPicPr preferRelativeResize="0"/>
          <p:nvPr/>
        </p:nvPicPr>
        <p:blipFill rotWithShape="1">
          <a:blip r:embed="rId4">
            <a:alphaModFix/>
          </a:blip>
          <a:srcRect/>
          <a:stretch/>
        </p:blipFill>
        <p:spPr>
          <a:xfrm>
            <a:off x="6708537" y="2790328"/>
            <a:ext cx="2164240" cy="1367835"/>
          </a:xfrm>
          <a:prstGeom prst="rect">
            <a:avLst/>
          </a:prstGeom>
          <a:noFill/>
          <a:ln>
            <a:noFill/>
          </a:ln>
        </p:spPr>
      </p:pic>
      <p:pic>
        <p:nvPicPr>
          <p:cNvPr id="282" name="Shape 282" descr="C:\Users\plamar\Desktop\Capture.PNG"/>
          <p:cNvPicPr preferRelativeResize="0"/>
          <p:nvPr/>
        </p:nvPicPr>
        <p:blipFill rotWithShape="1">
          <a:blip r:embed="rId5">
            <a:alphaModFix/>
          </a:blip>
          <a:srcRect/>
          <a:stretch/>
        </p:blipFill>
        <p:spPr>
          <a:xfrm>
            <a:off x="7028213" y="1269663"/>
            <a:ext cx="1844564" cy="1337310"/>
          </a:xfrm>
          <a:prstGeom prst="rect">
            <a:avLst/>
          </a:prstGeom>
          <a:noFill/>
          <a:ln>
            <a:noFill/>
          </a:ln>
        </p:spPr>
      </p:pic>
      <p:sp>
        <p:nvSpPr>
          <p:cNvPr id="283" name="Shape 283"/>
          <p:cNvSpPr txBox="1"/>
          <p:nvPr/>
        </p:nvSpPr>
        <p:spPr>
          <a:xfrm>
            <a:off x="1447800" y="5638800"/>
            <a:ext cx="6629400" cy="30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200"/>
              <a:buFont typeface="Arial"/>
              <a:buNone/>
            </a:pPr>
            <a:r>
              <a:rPr lang="en-US" sz="1200">
                <a:solidFill>
                  <a:schemeClr val="accent1"/>
                </a:solidFill>
                <a:latin typeface="Calibri"/>
                <a:ea typeface="Calibri"/>
                <a:cs typeface="Calibri"/>
                <a:sym typeface="Calibri"/>
              </a:rPr>
              <a:t>Starting and Scaling DevOps in the Enterprise by Gary Gruver </a:t>
            </a:r>
            <a:r>
              <a:rPr lang="en-US" sz="1200" u="sng">
                <a:solidFill>
                  <a:schemeClr val="hlink"/>
                </a:solidFill>
                <a:latin typeface="Calibri"/>
                <a:ea typeface="Calibri"/>
                <a:cs typeface="Calibri"/>
                <a:sym typeface="Calibri"/>
                <a:hlinkClick r:id="rId6"/>
              </a:rPr>
              <a:t>https://www.amazon.com/dp/B01M332BN2/ref=dp-kindle-redirect?_encoding=UTF8&amp;btkr=1</a:t>
            </a:r>
            <a:endParaRPr sz="1200">
              <a:solidFill>
                <a:schemeClr val="accen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457200" y="0"/>
            <a:ext cx="828675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Why Small Team Size? Scaling the Organization</a:t>
            </a:r>
            <a:endParaRPr sz="3600" b="1" i="0" u="none" strike="noStrike" cap="none">
              <a:solidFill>
                <a:schemeClr val="accent3"/>
              </a:solidFill>
              <a:latin typeface="Calibri"/>
              <a:ea typeface="Calibri"/>
              <a:cs typeface="Calibri"/>
              <a:sym typeface="Calibri"/>
            </a:endParaRPr>
          </a:p>
        </p:txBody>
      </p:sp>
      <p:sp>
        <p:nvSpPr>
          <p:cNvPr id="290" name="Shape 290"/>
          <p:cNvSpPr txBox="1">
            <a:spLocks noGrp="1"/>
          </p:cNvSpPr>
          <p:nvPr>
            <p:ph type="body" idx="1"/>
          </p:nvPr>
        </p:nvSpPr>
        <p:spPr>
          <a:xfrm>
            <a:off x="455221" y="1486105"/>
            <a:ext cx="5943600" cy="190698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160"/>
              <a:buFont typeface="Noto Sans Symbols"/>
              <a:buNone/>
            </a:pPr>
            <a:r>
              <a:rPr lang="en-US" sz="2400" b="0" i="0" u="none" strike="noStrike" cap="none">
                <a:solidFill>
                  <a:schemeClr val="dk1"/>
                </a:solidFill>
                <a:latin typeface="Calibri"/>
                <a:ea typeface="Calibri"/>
                <a:cs typeface="Calibri"/>
                <a:sym typeface="Calibri"/>
              </a:rPr>
              <a:t>Autonomy</a:t>
            </a:r>
            <a:endParaRPr sz="2800" b="0" i="0" u="none" strike="noStrike" cap="none">
              <a:solidFill>
                <a:schemeClr val="dk1"/>
              </a:solidFill>
              <a:latin typeface="Calibri"/>
              <a:ea typeface="Calibri"/>
              <a:cs typeface="Calibri"/>
              <a:sym typeface="Calibri"/>
            </a:endParaRPr>
          </a:p>
          <a:p>
            <a:pPr marL="514350" marR="0" lvl="1" indent="-342900" algn="l" rtl="0">
              <a:lnSpc>
                <a:spcPct val="90000"/>
              </a:lnSpc>
              <a:spcBef>
                <a:spcPts val="36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Decentralizes power and creates autonomy which is critical to scaling the organization </a:t>
            </a:r>
            <a:endParaRPr/>
          </a:p>
          <a:p>
            <a:pPr marL="514350" marR="0" lvl="1" indent="-342900" algn="l" rtl="0">
              <a:lnSpc>
                <a:spcPct val="90000"/>
              </a:lnSpc>
              <a:spcBef>
                <a:spcPts val="36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Each team can focus on the business metric they are responsible for and act autonomously to maximize the metric</a:t>
            </a:r>
            <a:r>
              <a:rPr lang="en-US" sz="1600" b="0" i="0" u="none" strike="noStrike" cap="none">
                <a:solidFill>
                  <a:schemeClr val="dk1"/>
                </a:solidFill>
                <a:latin typeface="Calibri"/>
                <a:ea typeface="Calibri"/>
                <a:cs typeface="Calibri"/>
                <a:sym typeface="Calibri"/>
              </a:rPr>
              <a:t>.  </a:t>
            </a:r>
            <a:endParaRPr/>
          </a:p>
        </p:txBody>
      </p:sp>
      <p:sp>
        <p:nvSpPr>
          <p:cNvPr id="291" name="Shape 291"/>
          <p:cNvSpPr txBox="1"/>
          <p:nvPr/>
        </p:nvSpPr>
        <p:spPr>
          <a:xfrm>
            <a:off x="1447800" y="5638800"/>
            <a:ext cx="57912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Science behind why two-pizza team works </a:t>
            </a:r>
            <a:r>
              <a:rPr lang="en-US" sz="1200" u="sng">
                <a:solidFill>
                  <a:schemeClr val="hlink"/>
                </a:solidFill>
                <a:latin typeface="Calibri"/>
                <a:ea typeface="Calibri"/>
                <a:cs typeface="Calibri"/>
                <a:sym typeface="Calibri"/>
                <a:hlinkClick r:id="rId3"/>
              </a:rPr>
              <a:t>http://blog.idonethis.com/two-pizza-team/</a:t>
            </a:r>
            <a:r>
              <a:rPr lang="en-US" sz="1200">
                <a:solidFill>
                  <a:schemeClr val="dk1"/>
                </a:solidFill>
                <a:latin typeface="Calibri"/>
                <a:ea typeface="Calibri"/>
                <a:cs typeface="Calibri"/>
                <a:sym typeface="Calibri"/>
              </a:rPr>
              <a:t> ITRevolution, Conways Law by Gene Kim </a:t>
            </a:r>
            <a:r>
              <a:rPr lang="en-US" sz="1200" u="sng">
                <a:solidFill>
                  <a:schemeClr val="hlink"/>
                </a:solidFill>
                <a:latin typeface="Calibri"/>
                <a:ea typeface="Calibri"/>
                <a:cs typeface="Calibri"/>
                <a:sym typeface="Calibri"/>
                <a:hlinkClick r:id="rId4"/>
              </a:rPr>
              <a:t>http://itrevolution.com/conways-law/</a:t>
            </a:r>
            <a:endParaRPr/>
          </a:p>
        </p:txBody>
      </p:sp>
      <p:pic>
        <p:nvPicPr>
          <p:cNvPr id="292" name="Shape 292" descr="C:\Users\plamar\Desktop\team.PNG"/>
          <p:cNvPicPr preferRelativeResize="0"/>
          <p:nvPr/>
        </p:nvPicPr>
        <p:blipFill rotWithShape="1">
          <a:blip r:embed="rId5">
            <a:alphaModFix/>
          </a:blip>
          <a:srcRect/>
          <a:stretch/>
        </p:blipFill>
        <p:spPr>
          <a:xfrm>
            <a:off x="6477000" y="1905000"/>
            <a:ext cx="2209800" cy="1647354"/>
          </a:xfrm>
          <a:prstGeom prst="rect">
            <a:avLst/>
          </a:prstGeom>
          <a:noFill/>
          <a:ln>
            <a:noFill/>
          </a:ln>
        </p:spPr>
      </p:pic>
      <p:pic>
        <p:nvPicPr>
          <p:cNvPr id="293" name="Shape 293" descr="C:\Users\plamar\Desktop\pngbase6492a99d97fe100a17.png"/>
          <p:cNvPicPr preferRelativeResize="0"/>
          <p:nvPr/>
        </p:nvPicPr>
        <p:blipFill rotWithShape="1">
          <a:blip r:embed="rId6">
            <a:alphaModFix/>
          </a:blip>
          <a:srcRect/>
          <a:stretch/>
        </p:blipFill>
        <p:spPr>
          <a:xfrm>
            <a:off x="6560659" y="3886201"/>
            <a:ext cx="2164240" cy="1367835"/>
          </a:xfrm>
          <a:prstGeom prst="rect">
            <a:avLst/>
          </a:prstGeom>
          <a:noFill/>
          <a:ln>
            <a:noFill/>
          </a:ln>
        </p:spPr>
      </p:pic>
      <p:sp>
        <p:nvSpPr>
          <p:cNvPr id="294" name="Shape 294"/>
          <p:cNvSpPr txBox="1"/>
          <p:nvPr/>
        </p:nvSpPr>
        <p:spPr>
          <a:xfrm>
            <a:off x="457200" y="3393089"/>
            <a:ext cx="6019800" cy="18609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Amazon CTO Werner Vogels explained the advantages of this structure to Larry Dignan of </a:t>
            </a:r>
            <a:r>
              <a:rPr lang="en-US" sz="1400" i="1">
                <a:solidFill>
                  <a:schemeClr val="dk1"/>
                </a:solidFill>
                <a:latin typeface="Calibri"/>
                <a:ea typeface="Calibri"/>
                <a:cs typeface="Calibri"/>
                <a:sym typeface="Calibri"/>
              </a:rPr>
              <a:t>Baseline </a:t>
            </a:r>
            <a:r>
              <a:rPr lang="en-US" sz="1400">
                <a:solidFill>
                  <a:schemeClr val="dk1"/>
                </a:solidFill>
                <a:latin typeface="Calibri"/>
                <a:ea typeface="Calibri"/>
                <a:cs typeface="Calibri"/>
                <a:sym typeface="Calibri"/>
              </a:rPr>
              <a:t>in 2005. Dignan writes:</a:t>
            </a:r>
            <a:endParaRPr/>
          </a:p>
          <a:p>
            <a:pPr marL="0" marR="0" lvl="0" indent="0" algn="l" rtl="0">
              <a:lnSpc>
                <a:spcPct val="100000"/>
              </a:lnSpc>
              <a:spcBef>
                <a:spcPts val="1200"/>
              </a:spcBef>
              <a:spcAft>
                <a:spcPts val="0"/>
              </a:spcAft>
              <a:buClr>
                <a:schemeClr val="dk1"/>
              </a:buClr>
              <a:buSzPts val="1800"/>
              <a:buFont typeface="Arial"/>
              <a:buNone/>
            </a:pPr>
            <a:r>
              <a:rPr lang="en-US" sz="1800" i="1">
                <a:solidFill>
                  <a:schemeClr val="dk1"/>
                </a:solidFill>
                <a:latin typeface="Calibri"/>
                <a:ea typeface="Calibri"/>
                <a:cs typeface="Calibri"/>
                <a:sym typeface="Calibri"/>
              </a:rPr>
              <a:t>“</a:t>
            </a:r>
            <a:r>
              <a:rPr lang="en-US" sz="1400" i="1">
                <a:solidFill>
                  <a:schemeClr val="dk1"/>
                </a:solidFill>
                <a:latin typeface="Calibri"/>
                <a:ea typeface="Calibri"/>
                <a:cs typeface="Calibri"/>
                <a:sym typeface="Calibri"/>
              </a:rPr>
              <a:t>Small teams are fast…and don’t get bogged down in so-called administrivia….Each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endParaRPr/>
          </a:p>
          <a:p>
            <a:pPr marL="0" marR="0" lvl="0" indent="0" algn="l" rtl="0">
              <a:lnSpc>
                <a:spcPct val="95000"/>
              </a:lnSpc>
              <a:spcBef>
                <a:spcPts val="3000"/>
              </a:spcBef>
              <a:spcAft>
                <a:spcPts val="0"/>
              </a:spcAft>
              <a:buClr>
                <a:schemeClr val="accent1"/>
              </a:buClr>
              <a:buSzPts val="1400"/>
              <a:buFont typeface="Arial"/>
              <a:buNone/>
            </a:pPr>
            <a:endParaRPr sz="1400">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Why do Microservices?</a:t>
            </a:r>
            <a:endParaRPr/>
          </a:p>
        </p:txBody>
      </p:sp>
      <p:sp>
        <p:nvSpPr>
          <p:cNvPr id="300" name="Shape 300"/>
          <p:cNvSpPr txBox="1">
            <a:spLocks noGrp="1"/>
          </p:cNvSpPr>
          <p:nvPr>
            <p:ph idx="1"/>
          </p:nvPr>
        </p:nvSpPr>
        <p:spPr>
          <a:xfrm>
            <a:off x="457206" y="1524001"/>
            <a:ext cx="3685403" cy="41147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520"/>
              <a:buFont typeface="Noto Sans Symbols"/>
              <a:buNone/>
            </a:pPr>
            <a:r>
              <a:rPr lang="en-US" sz="2800" b="0" i="0" u="none" strike="noStrike" cap="none">
                <a:solidFill>
                  <a:schemeClr val="dk1"/>
                </a:solidFill>
                <a:latin typeface="Calibri"/>
                <a:ea typeface="Calibri"/>
                <a:cs typeface="Calibri"/>
                <a:sym typeface="Calibri"/>
              </a:rPr>
              <a:t>Reduce complexity, increase success</a:t>
            </a:r>
            <a:endParaRPr/>
          </a:p>
          <a:p>
            <a:pPr marL="457200" marR="0" lvl="0" indent="-457200" algn="l" rtl="0">
              <a:lnSpc>
                <a:spcPct val="90000"/>
              </a:lnSpc>
              <a:spcBef>
                <a:spcPts val="60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According to a Gartner survey of 150 participants in 2011, the failure of projects exceeding $1 million was found to be almost 50% higher than for projects with budgets below $350,000.</a:t>
            </a:r>
            <a:endParaRPr/>
          </a:p>
          <a:p>
            <a:pPr marL="457200" marR="0" lvl="0" indent="-457200" algn="l" rtl="0">
              <a:lnSpc>
                <a:spcPct val="90000"/>
              </a:lnSpc>
              <a:spcBef>
                <a:spcPts val="60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This result was reinforced by prior Gartner IT projects which found small IT projects to experience a one-third lower failure rate than large projects</a:t>
            </a:r>
            <a:endParaRPr/>
          </a:p>
        </p:txBody>
      </p:sp>
      <p:pic>
        <p:nvPicPr>
          <p:cNvPr id="301" name="Shape 301"/>
          <p:cNvPicPr preferRelativeResize="0"/>
          <p:nvPr/>
        </p:nvPicPr>
        <p:blipFill rotWithShape="1">
          <a:blip r:embed="rId3">
            <a:alphaModFix/>
          </a:blip>
          <a:srcRect/>
          <a:stretch/>
        </p:blipFill>
        <p:spPr>
          <a:xfrm>
            <a:off x="4267200" y="2362200"/>
            <a:ext cx="4614863" cy="1794867"/>
          </a:xfrm>
          <a:prstGeom prst="rect">
            <a:avLst/>
          </a:prstGeom>
          <a:noFill/>
          <a:ln>
            <a:noFill/>
          </a:ln>
        </p:spPr>
      </p:pic>
      <p:sp>
        <p:nvSpPr>
          <p:cNvPr id="302" name="Shape 302"/>
          <p:cNvSpPr txBox="1"/>
          <p:nvPr/>
        </p:nvSpPr>
        <p:spPr>
          <a:xfrm>
            <a:off x="457206" y="5832059"/>
            <a:ext cx="7302843" cy="2540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1" u="sng">
                <a:solidFill>
                  <a:schemeClr val="hlink"/>
                </a:solidFill>
                <a:latin typeface="Arial"/>
                <a:ea typeface="Arial"/>
                <a:cs typeface="Arial"/>
                <a:sym typeface="Arial"/>
                <a:hlinkClick r:id="rId4"/>
              </a:rPr>
              <a:t>https://thisiswhatgoodlookslike.com/2012/06/10/gartner-survey-shows-why-projects-fail/</a:t>
            </a:r>
            <a:endParaRPr sz="1051">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The Hairball(</a:t>
            </a:r>
            <a:r>
              <a:rPr lang="en-US" sz="3600" b="1" i="1" u="none" strike="noStrike" cap="none">
                <a:solidFill>
                  <a:schemeClr val="accent3"/>
                </a:solidFill>
                <a:latin typeface="Calibri"/>
                <a:ea typeface="Calibri"/>
                <a:cs typeface="Calibri"/>
                <a:sym typeface="Calibri"/>
              </a:rPr>
              <a:t>monolith</a:t>
            </a:r>
            <a:r>
              <a:rPr lang="en-US"/>
              <a:t>)</a:t>
            </a:r>
            <a:endParaRPr sz="3600" b="1" i="0" u="none" strike="noStrike" cap="none">
              <a:solidFill>
                <a:schemeClr val="accent3"/>
              </a:solidFill>
              <a:latin typeface="Calibri"/>
              <a:ea typeface="Calibri"/>
              <a:cs typeface="Calibri"/>
              <a:sym typeface="Calibri"/>
            </a:endParaRPr>
          </a:p>
        </p:txBody>
      </p:sp>
      <p:pic>
        <p:nvPicPr>
          <p:cNvPr id="310" name="Shape 310"/>
          <p:cNvPicPr preferRelativeResize="0"/>
          <p:nvPr/>
        </p:nvPicPr>
        <p:blipFill rotWithShape="1">
          <a:blip r:embed="rId3">
            <a:alphaModFix/>
          </a:blip>
          <a:srcRect/>
          <a:stretch/>
        </p:blipFill>
        <p:spPr>
          <a:xfrm>
            <a:off x="127000" y="1676401"/>
            <a:ext cx="8890000" cy="3495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628650" y="365129"/>
            <a:ext cx="7886700" cy="11588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Because Conway’s Law</a:t>
            </a:r>
            <a:endParaRPr sz="3600" b="1" i="0" u="none" strike="noStrike" cap="none">
              <a:solidFill>
                <a:schemeClr val="accent3"/>
              </a:solidFill>
              <a:latin typeface="Calibri"/>
              <a:ea typeface="Calibri"/>
              <a:cs typeface="Calibri"/>
              <a:sym typeface="Calibri"/>
            </a:endParaRPr>
          </a:p>
        </p:txBody>
      </p:sp>
      <p:sp>
        <p:nvSpPr>
          <p:cNvPr id="317" name="Shape 317"/>
          <p:cNvSpPr txBox="1"/>
          <p:nvPr/>
        </p:nvSpPr>
        <p:spPr>
          <a:xfrm>
            <a:off x="762000" y="1544629"/>
            <a:ext cx="74676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400"/>
              <a:buFont typeface="Arial"/>
              <a:buNone/>
            </a:pPr>
            <a:r>
              <a:rPr lang="en-US" sz="2400" i="1">
                <a:solidFill>
                  <a:srgbClr val="E87722"/>
                </a:solidFill>
                <a:latin typeface="Calibri"/>
                <a:ea typeface="Calibri"/>
                <a:cs typeface="Calibri"/>
                <a:sym typeface="Calibri"/>
              </a:rPr>
              <a:t>“Organizations which design systems … are constrained to produce designs which are copies of the communication structures of these organizations.”</a:t>
            </a:r>
            <a:br>
              <a:rPr lang="en-US" sz="2400" i="1">
                <a:solidFill>
                  <a:srgbClr val="E87722"/>
                </a:solidFill>
                <a:latin typeface="Calibri"/>
                <a:ea typeface="Calibri"/>
                <a:cs typeface="Calibri"/>
                <a:sym typeface="Calibri"/>
              </a:rPr>
            </a:br>
            <a:r>
              <a:rPr lang="en-US" sz="1200">
                <a:solidFill>
                  <a:schemeClr val="accent4"/>
                </a:solidFill>
                <a:latin typeface="Calibri"/>
                <a:ea typeface="Calibri"/>
                <a:cs typeface="Calibri"/>
                <a:sym typeface="Calibri"/>
              </a:rPr>
              <a:t> –Melvin Conway </a:t>
            </a:r>
            <a:endParaRPr sz="1200" i="1">
              <a:solidFill>
                <a:schemeClr val="accent4"/>
              </a:solidFill>
              <a:latin typeface="Calibri"/>
              <a:ea typeface="Calibri"/>
              <a:cs typeface="Calibri"/>
              <a:sym typeface="Calibri"/>
            </a:endParaRPr>
          </a:p>
        </p:txBody>
      </p:sp>
      <p:pic>
        <p:nvPicPr>
          <p:cNvPr id="318" name="Shape 318" descr="spike_for_PPT.png"/>
          <p:cNvPicPr preferRelativeResize="0"/>
          <p:nvPr/>
        </p:nvPicPr>
        <p:blipFill rotWithShape="1">
          <a:blip r:embed="rId3">
            <a:alphaModFix amt="30000"/>
          </a:blip>
          <a:srcRect/>
          <a:stretch/>
        </p:blipFill>
        <p:spPr>
          <a:xfrm rot="10800000">
            <a:off x="2084470" y="838201"/>
            <a:ext cx="4975062" cy="674681"/>
          </a:xfrm>
          <a:prstGeom prst="rect">
            <a:avLst/>
          </a:prstGeom>
          <a:noFill/>
          <a:ln>
            <a:noFill/>
          </a:ln>
        </p:spPr>
      </p:pic>
      <p:pic>
        <p:nvPicPr>
          <p:cNvPr id="319" name="Shape 319" descr="spike_for_PPT.png"/>
          <p:cNvPicPr preferRelativeResize="0"/>
          <p:nvPr/>
        </p:nvPicPr>
        <p:blipFill rotWithShape="1">
          <a:blip r:embed="rId3">
            <a:alphaModFix amt="30000"/>
          </a:blip>
          <a:srcRect/>
          <a:stretch/>
        </p:blipFill>
        <p:spPr>
          <a:xfrm>
            <a:off x="2084470" y="2754470"/>
            <a:ext cx="4975062" cy="674681"/>
          </a:xfrm>
          <a:prstGeom prst="rect">
            <a:avLst/>
          </a:prstGeom>
          <a:noFill/>
          <a:ln>
            <a:noFill/>
          </a:ln>
        </p:spPr>
      </p:pic>
      <p:pic>
        <p:nvPicPr>
          <p:cNvPr id="320" name="Shape 320"/>
          <p:cNvPicPr preferRelativeResize="0"/>
          <p:nvPr/>
        </p:nvPicPr>
        <p:blipFill rotWithShape="1">
          <a:blip r:embed="rId4">
            <a:alphaModFix/>
          </a:blip>
          <a:srcRect/>
          <a:stretch/>
        </p:blipFill>
        <p:spPr>
          <a:xfrm>
            <a:off x="5416550" y="3471283"/>
            <a:ext cx="3098800" cy="2562044"/>
          </a:xfrm>
          <a:prstGeom prst="rect">
            <a:avLst/>
          </a:prstGeom>
          <a:noFill/>
          <a:ln>
            <a:noFill/>
          </a:ln>
        </p:spPr>
      </p:pic>
      <p:pic>
        <p:nvPicPr>
          <p:cNvPr id="321" name="Shape 321"/>
          <p:cNvPicPr preferRelativeResize="0"/>
          <p:nvPr/>
        </p:nvPicPr>
        <p:blipFill rotWithShape="1">
          <a:blip r:embed="rId5">
            <a:alphaModFix/>
          </a:blip>
          <a:srcRect/>
          <a:stretch/>
        </p:blipFill>
        <p:spPr>
          <a:xfrm>
            <a:off x="163977" y="3634249"/>
            <a:ext cx="4173280" cy="2399078"/>
          </a:xfrm>
          <a:prstGeom prst="rect">
            <a:avLst/>
          </a:prstGeom>
          <a:noFill/>
          <a:ln>
            <a:noFill/>
          </a:ln>
        </p:spPr>
      </p:pic>
      <p:sp>
        <p:nvSpPr>
          <p:cNvPr id="322" name="Shape 322"/>
          <p:cNvSpPr txBox="1"/>
          <p:nvPr/>
        </p:nvSpPr>
        <p:spPr>
          <a:xfrm>
            <a:off x="1374317" y="3287725"/>
            <a:ext cx="1752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Do This</a:t>
            </a:r>
            <a:endParaRPr sz="1800">
              <a:solidFill>
                <a:schemeClr val="dk1"/>
              </a:solidFill>
              <a:latin typeface="Arial"/>
              <a:ea typeface="Arial"/>
              <a:cs typeface="Arial"/>
              <a:sym typeface="Arial"/>
            </a:endParaRPr>
          </a:p>
        </p:txBody>
      </p:sp>
      <p:sp>
        <p:nvSpPr>
          <p:cNvPr id="323" name="Shape 323"/>
          <p:cNvSpPr txBox="1"/>
          <p:nvPr/>
        </p:nvSpPr>
        <p:spPr>
          <a:xfrm>
            <a:off x="6300034" y="3165421"/>
            <a:ext cx="1752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Not that</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Shape 330"/>
          <p:cNvSpPr txBox="1">
            <a:spLocks noGrp="1"/>
          </p:cNvSpPr>
          <p:nvPr>
            <p:ph type="title"/>
          </p:nvPr>
        </p:nvSpPr>
        <p:spPr>
          <a:xfrm>
            <a:off x="461388" y="1066800"/>
            <a:ext cx="8396863" cy="465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509"/>
              <a:buFont typeface="Calibri"/>
              <a:buNone/>
            </a:pPr>
            <a:r>
              <a:rPr lang="en-US" sz="3509" b="1" i="0" u="none" strike="noStrike" cap="none">
                <a:solidFill>
                  <a:schemeClr val="accent3"/>
                </a:solidFill>
                <a:latin typeface="Calibri"/>
                <a:ea typeface="Calibri"/>
                <a:cs typeface="Calibri"/>
                <a:sym typeface="Calibri"/>
              </a:rPr>
              <a:t>Microservice building blocks</a:t>
            </a:r>
            <a:endParaRPr sz="3509" b="1" i="0" u="none" strike="noStrike" cap="none">
              <a:solidFill>
                <a:schemeClr val="accent3"/>
              </a:solidFill>
              <a:latin typeface="Calibri"/>
              <a:ea typeface="Calibri"/>
              <a:cs typeface="Calibri"/>
              <a:sym typeface="Calibri"/>
            </a:endParaRPr>
          </a:p>
        </p:txBody>
      </p:sp>
      <p:sp>
        <p:nvSpPr>
          <p:cNvPr id="331" name="Shape 331"/>
          <p:cNvSpPr txBox="1"/>
          <p:nvPr/>
        </p:nvSpPr>
        <p:spPr>
          <a:xfrm>
            <a:off x="0" y="1826467"/>
            <a:ext cx="8801828" cy="30953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chemeClr val="dk1"/>
              </a:buClr>
              <a:buSzPts val="3000"/>
              <a:buFont typeface="Calibri"/>
              <a:buNone/>
            </a:pPr>
            <a:endParaRPr sz="3000">
              <a:solidFill>
                <a:srgbClr val="7F7F7F"/>
              </a:solidFill>
              <a:latin typeface="Calibri"/>
              <a:ea typeface="Calibri"/>
              <a:cs typeface="Calibri"/>
              <a:sym typeface="Calibri"/>
            </a:endParaRPr>
          </a:p>
        </p:txBody>
      </p:sp>
      <p:pic>
        <p:nvPicPr>
          <p:cNvPr id="332" name="Shape 332"/>
          <p:cNvPicPr preferRelativeResize="0"/>
          <p:nvPr/>
        </p:nvPicPr>
        <p:blipFill rotWithShape="1">
          <a:blip r:embed="rId3">
            <a:alphaModFix/>
          </a:blip>
          <a:srcRect t="10918" b="18940"/>
          <a:stretch/>
        </p:blipFill>
        <p:spPr>
          <a:xfrm>
            <a:off x="2438400" y="2205619"/>
            <a:ext cx="4343400" cy="1669670"/>
          </a:xfrm>
          <a:prstGeom prst="rect">
            <a:avLst/>
          </a:prstGeom>
          <a:noFill/>
          <a:ln>
            <a:noFill/>
          </a:ln>
        </p:spPr>
      </p:pic>
      <p:sp>
        <p:nvSpPr>
          <p:cNvPr id="333" name="Shape 333"/>
          <p:cNvSpPr txBox="1"/>
          <p:nvPr/>
        </p:nvSpPr>
        <p:spPr>
          <a:xfrm>
            <a:off x="463168" y="4114801"/>
            <a:ext cx="833866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APIs provide the flexibility for businesses to grow by adopting new business models and enable accelerated development of new applications.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It is like picking different LEGO blocks to build a toy house.</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p:nvPr/>
        </p:nvSpPr>
        <p:spPr>
          <a:xfrm>
            <a:off x="3948205" y="1904999"/>
            <a:ext cx="4052793" cy="12954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00"/>
              <a:buFont typeface="Calibri"/>
              <a:buNone/>
            </a:pPr>
            <a:r>
              <a:rPr lang="en-US" sz="2800" b="1" i="0">
                <a:solidFill>
                  <a:schemeClr val="dk1"/>
                </a:solidFill>
                <a:latin typeface="Calibri"/>
                <a:ea typeface="Calibri"/>
                <a:cs typeface="Calibri"/>
                <a:sym typeface="Calibri"/>
              </a:rPr>
              <a:t>Who is your instructor?</a:t>
            </a:r>
            <a:endParaRPr/>
          </a:p>
          <a:p>
            <a:pPr marL="0" marR="0" lvl="0" indent="0" algn="l" rtl="0">
              <a:spcBef>
                <a:spcPts val="480"/>
              </a:spcBef>
              <a:spcAft>
                <a:spcPts val="0"/>
              </a:spcAft>
              <a:buClr>
                <a:schemeClr val="dk1"/>
              </a:buClr>
              <a:buSzPts val="600"/>
              <a:buFont typeface="Calibri"/>
              <a:buNone/>
            </a:pPr>
            <a:r>
              <a:rPr lang="en-US" sz="2400" b="1" i="1">
                <a:solidFill>
                  <a:schemeClr val="dk1"/>
                </a:solidFill>
                <a:latin typeface="Calibri"/>
                <a:ea typeface="Calibri"/>
                <a:cs typeface="Calibri"/>
                <a:sym typeface="Calibri"/>
              </a:rPr>
              <a:t>A little about me…</a:t>
            </a:r>
            <a:endParaRPr/>
          </a:p>
        </p:txBody>
      </p:sp>
      <p:pic>
        <p:nvPicPr>
          <p:cNvPr id="127" name="Shape 127" descr="http://decarbonisesa.files.wordpress.com/2011/07/who-are-we.jpg"/>
          <p:cNvPicPr preferRelativeResize="0"/>
          <p:nvPr/>
        </p:nvPicPr>
        <p:blipFill rotWithShape="1">
          <a:blip r:embed="rId3">
            <a:alphaModFix/>
          </a:blip>
          <a:srcRect/>
          <a:stretch/>
        </p:blipFill>
        <p:spPr>
          <a:xfrm>
            <a:off x="2147793" y="1676400"/>
            <a:ext cx="1419411" cy="1447800"/>
          </a:xfrm>
          <a:prstGeom prst="rect">
            <a:avLst/>
          </a:prstGeom>
          <a:noFill/>
          <a:ln>
            <a:noFill/>
          </a:ln>
          <a:effectLst>
            <a:outerShdw blurRad="292100" dist="139700" dir="2700000" algn="tl" rotWithShape="0">
              <a:srgbClr val="333333">
                <a:alpha val="64313"/>
              </a:srgbClr>
            </a:outerShdw>
          </a:effectLst>
        </p:spPr>
      </p:pic>
      <p:cxnSp>
        <p:nvCxnSpPr>
          <p:cNvPr id="128" name="Shape 128"/>
          <p:cNvCxnSpPr/>
          <p:nvPr/>
        </p:nvCxnSpPr>
        <p:spPr>
          <a:xfrm>
            <a:off x="457200" y="3505200"/>
            <a:ext cx="8077199" cy="0"/>
          </a:xfrm>
          <a:prstGeom prst="straightConnector1">
            <a:avLst/>
          </a:prstGeom>
          <a:noFill/>
          <a:ln w="38100" cap="flat" cmpd="sng">
            <a:solidFill>
              <a:srgbClr val="BFBFBF"/>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Clean Architecture</a:t>
            </a:r>
            <a:endParaRPr sz="3600" b="1" i="0" u="none" strike="noStrike" cap="none">
              <a:solidFill>
                <a:schemeClr val="accent3"/>
              </a:solidFill>
              <a:latin typeface="Calibri"/>
              <a:ea typeface="Calibri"/>
              <a:cs typeface="Calibri"/>
              <a:sym typeface="Calibri"/>
            </a:endParaRPr>
          </a:p>
        </p:txBody>
      </p:sp>
      <p:sp>
        <p:nvSpPr>
          <p:cNvPr id="339" name="Shape 339"/>
          <p:cNvSpPr txBox="1">
            <a:spLocks noGrp="1"/>
          </p:cNvSpPr>
          <p:nvPr>
            <p:ph idx="1"/>
          </p:nvPr>
        </p:nvSpPr>
        <p:spPr>
          <a:xfrm>
            <a:off x="4191000" y="1524000"/>
            <a:ext cx="4324350" cy="4652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r>
              <a:rPr lang="en-US" sz="3200" b="0" i="0" u="none" strike="noStrike" cap="none">
                <a:solidFill>
                  <a:schemeClr val="dk1"/>
                </a:solidFill>
                <a:latin typeface="Calibri"/>
                <a:ea typeface="Calibri"/>
                <a:cs typeface="Calibri"/>
                <a:sym typeface="Calibri"/>
              </a:rPr>
              <a:t>The central rule of The Clean Architecture is the Dependency Rule, which says:</a:t>
            </a:r>
            <a:endParaRPr/>
          </a:p>
          <a:p>
            <a:pPr marL="0" marR="0" lvl="0" indent="0" algn="l" rtl="0">
              <a:lnSpc>
                <a:spcPct val="90000"/>
              </a:lnSpc>
              <a:spcBef>
                <a:spcPts val="640"/>
              </a:spcBef>
              <a:spcAft>
                <a:spcPts val="0"/>
              </a:spcAft>
              <a:buClr>
                <a:schemeClr val="accent3"/>
              </a:buClr>
              <a:buSzPts val="2880"/>
              <a:buFont typeface="Noto Sans Symbols"/>
              <a:buNone/>
            </a:pPr>
            <a:endParaRPr sz="3200" b="0"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r>
              <a:rPr lang="en-US" sz="3200" b="1" i="0" u="none" strike="noStrike" cap="none">
                <a:solidFill>
                  <a:schemeClr val="dk1"/>
                </a:solidFill>
                <a:latin typeface="Calibri"/>
                <a:ea typeface="Calibri"/>
                <a:cs typeface="Calibri"/>
                <a:sym typeface="Calibri"/>
              </a:rPr>
              <a:t>Source code dependencies can only point inwards</a:t>
            </a:r>
            <a:endParaRPr/>
          </a:p>
          <a:p>
            <a:pPr marL="0" marR="0" lvl="0" indent="0" algn="l" rtl="0">
              <a:lnSpc>
                <a:spcPct val="90000"/>
              </a:lnSpc>
              <a:spcBef>
                <a:spcPts val="640"/>
              </a:spcBef>
              <a:spcAft>
                <a:spcPts val="0"/>
              </a:spcAft>
              <a:buClr>
                <a:schemeClr val="accent3"/>
              </a:buClr>
              <a:buSzPts val="2880"/>
              <a:buFont typeface="Noto Sans Symbols"/>
              <a:buNone/>
            </a:pPr>
            <a:r>
              <a:rPr lang="en-US" sz="3200" b="1" i="0" u="none" strike="noStrike" cap="none">
                <a:solidFill>
                  <a:schemeClr val="dk1"/>
                </a:solidFill>
                <a:latin typeface="Calibri"/>
                <a:ea typeface="Calibri"/>
                <a:cs typeface="Calibri"/>
                <a:sym typeface="Calibri"/>
              </a:rPr>
              <a:t>(Dependency Injection)</a:t>
            </a:r>
            <a:endParaRPr sz="3200" b="1" i="0" u="none" strike="noStrike" cap="none">
              <a:solidFill>
                <a:schemeClr val="dk1"/>
              </a:solidFill>
              <a:latin typeface="Calibri"/>
              <a:ea typeface="Calibri"/>
              <a:cs typeface="Calibri"/>
              <a:sym typeface="Calibri"/>
            </a:endParaRPr>
          </a:p>
        </p:txBody>
      </p:sp>
      <p:pic>
        <p:nvPicPr>
          <p:cNvPr id="340" name="Shape 340"/>
          <p:cNvPicPr preferRelativeResize="0"/>
          <p:nvPr/>
        </p:nvPicPr>
        <p:blipFill rotWithShape="1">
          <a:blip r:embed="rId3">
            <a:alphaModFix/>
          </a:blip>
          <a:srcRect/>
          <a:stretch/>
        </p:blipFill>
        <p:spPr>
          <a:xfrm>
            <a:off x="381000" y="1981200"/>
            <a:ext cx="3581400" cy="31046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Observability Metrics</a:t>
            </a:r>
            <a:endParaRPr sz="3600" b="1" i="0" u="none" strike="noStrike" cap="none">
              <a:solidFill>
                <a:schemeClr val="accent3"/>
              </a:solidFill>
              <a:latin typeface="Calibri"/>
              <a:ea typeface="Calibri"/>
              <a:cs typeface="Calibri"/>
              <a:sym typeface="Calibri"/>
            </a:endParaRPr>
          </a:p>
        </p:txBody>
      </p:sp>
      <p:sp>
        <p:nvSpPr>
          <p:cNvPr id="346" name="Shape 346"/>
          <p:cNvSpPr txBox="1">
            <a:spLocks noGrp="1"/>
          </p:cNvSpPr>
          <p:nvPr>
            <p:ph idx="1"/>
          </p:nvPr>
        </p:nvSpPr>
        <p:spPr>
          <a:xfrm>
            <a:off x="628650" y="1524000"/>
            <a:ext cx="8210550" cy="4652963"/>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160"/>
              <a:buFont typeface="Noto Sans Symbols"/>
              <a:buChar char="▪"/>
            </a:pPr>
            <a:r>
              <a:rPr lang="en-US" sz="2400" b="1" i="0" u="none" strike="noStrike" cap="none">
                <a:solidFill>
                  <a:schemeClr val="dk1"/>
                </a:solidFill>
                <a:latin typeface="Calibri"/>
                <a:ea typeface="Calibri"/>
                <a:cs typeface="Calibri"/>
                <a:sym typeface="Calibri"/>
              </a:rPr>
              <a:t>USE</a:t>
            </a:r>
            <a:r>
              <a:rPr lang="en-US" sz="2400" b="0" i="0" u="none" strike="noStrike" cap="none">
                <a:solidFill>
                  <a:schemeClr val="dk1"/>
                </a:solidFill>
                <a:latin typeface="Calibri"/>
                <a:ea typeface="Calibri"/>
                <a:cs typeface="Calibri"/>
                <a:sym typeface="Calibri"/>
              </a:rPr>
              <a:t> method (Brendan Gregg)</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For every resource, check</a:t>
            </a:r>
            <a:endParaRPr/>
          </a:p>
          <a:p>
            <a:pPr marL="914400" marR="0" lvl="1" indent="-457200" algn="l" rtl="0">
              <a:lnSpc>
                <a:spcPct val="90000"/>
              </a:lnSpc>
              <a:spcBef>
                <a:spcPts val="400"/>
              </a:spcBef>
              <a:spcAft>
                <a:spcPts val="0"/>
              </a:spcAft>
              <a:buClr>
                <a:schemeClr val="accent3"/>
              </a:buClr>
              <a:buSzPts val="1800"/>
              <a:buFont typeface="Noto Sans Symbols"/>
              <a:buChar char="▪"/>
            </a:pPr>
            <a:r>
              <a:rPr lang="en-US" sz="2000" b="1" i="0" u="none" strike="noStrike" cap="none">
                <a:solidFill>
                  <a:schemeClr val="dk1"/>
                </a:solidFill>
                <a:latin typeface="Calibri"/>
                <a:ea typeface="Calibri"/>
                <a:cs typeface="Calibri"/>
                <a:sym typeface="Calibri"/>
              </a:rPr>
              <a:t>Utilization</a:t>
            </a:r>
            <a:r>
              <a:rPr lang="en-US" sz="2000" b="0" i="0" u="none" strike="noStrike" cap="none">
                <a:solidFill>
                  <a:schemeClr val="dk1"/>
                </a:solidFill>
                <a:latin typeface="Calibri"/>
                <a:ea typeface="Calibri"/>
                <a:cs typeface="Calibri"/>
                <a:sym typeface="Calibri"/>
              </a:rPr>
              <a:t>: average time that the resource was busy servicing work</a:t>
            </a:r>
            <a:endParaRPr/>
          </a:p>
          <a:p>
            <a:pPr marL="1371600" marR="0" lvl="2"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Example: One disk is running at 90%</a:t>
            </a:r>
            <a:endParaRPr/>
          </a:p>
          <a:p>
            <a:pPr marL="914400" marR="0" lvl="1" indent="-457200" algn="l" rtl="0">
              <a:lnSpc>
                <a:spcPct val="90000"/>
              </a:lnSpc>
              <a:spcBef>
                <a:spcPts val="400"/>
              </a:spcBef>
              <a:spcAft>
                <a:spcPts val="0"/>
              </a:spcAft>
              <a:buClr>
                <a:schemeClr val="accent3"/>
              </a:buClr>
              <a:buSzPts val="1800"/>
              <a:buFont typeface="Noto Sans Symbols"/>
              <a:buChar char="▪"/>
            </a:pPr>
            <a:r>
              <a:rPr lang="en-US" sz="2000" b="1" i="0" u="none" strike="noStrike" cap="none">
                <a:solidFill>
                  <a:schemeClr val="dk1"/>
                </a:solidFill>
                <a:latin typeface="Calibri"/>
                <a:ea typeface="Calibri"/>
                <a:cs typeface="Calibri"/>
                <a:sym typeface="Calibri"/>
              </a:rPr>
              <a:t>Saturation: </a:t>
            </a:r>
            <a:r>
              <a:rPr lang="en-US" sz="2000" b="0" i="0" u="none" strike="noStrike" cap="none">
                <a:solidFill>
                  <a:schemeClr val="dk1"/>
                </a:solidFill>
                <a:latin typeface="Calibri"/>
                <a:ea typeface="Calibri"/>
                <a:cs typeface="Calibri"/>
                <a:sym typeface="Calibri"/>
              </a:rPr>
              <a:t>the degree to which the resource has extra work which it can’t service, often queued</a:t>
            </a:r>
            <a:endParaRPr/>
          </a:p>
          <a:p>
            <a:pPr marL="1371600" marR="0" lvl="2"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Example: The CPUs have an average run queue length of four</a:t>
            </a:r>
            <a:endParaRPr/>
          </a:p>
          <a:p>
            <a:pPr marL="914400" marR="0" lvl="1" indent="-457200" algn="l" rtl="0">
              <a:lnSpc>
                <a:spcPct val="90000"/>
              </a:lnSpc>
              <a:spcBef>
                <a:spcPts val="400"/>
              </a:spcBef>
              <a:spcAft>
                <a:spcPts val="0"/>
              </a:spcAft>
              <a:buClr>
                <a:schemeClr val="accent3"/>
              </a:buClr>
              <a:buSzPts val="1800"/>
              <a:buFont typeface="Noto Sans Symbols"/>
              <a:buChar char="▪"/>
            </a:pPr>
            <a:r>
              <a:rPr lang="en-US" sz="2000" b="1" i="0" u="none" strike="noStrike" cap="none">
                <a:solidFill>
                  <a:schemeClr val="dk1"/>
                </a:solidFill>
                <a:latin typeface="Calibri"/>
                <a:ea typeface="Calibri"/>
                <a:cs typeface="Calibri"/>
                <a:sym typeface="Calibri"/>
              </a:rPr>
              <a:t>Error count </a:t>
            </a:r>
            <a:r>
              <a:rPr lang="en-US" sz="2000" b="0" i="0" u="none" strike="noStrike" cap="none">
                <a:solidFill>
                  <a:schemeClr val="dk1"/>
                </a:solidFill>
                <a:latin typeface="Calibri"/>
                <a:ea typeface="Calibri"/>
                <a:cs typeface="Calibri"/>
                <a:sym typeface="Calibri"/>
              </a:rPr>
              <a:t>(rate): the count of error events</a:t>
            </a:r>
            <a:endParaRPr/>
          </a:p>
          <a:p>
            <a:pPr marL="1371600" marR="0" lvl="2"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Example: This network interface has had fifty late collisions</a:t>
            </a:r>
            <a:endParaRPr/>
          </a:p>
          <a:p>
            <a:pPr marL="457200" marR="0" lvl="0" indent="-457200" algn="l" rtl="0">
              <a:lnSpc>
                <a:spcPct val="90000"/>
              </a:lnSpc>
              <a:spcBef>
                <a:spcPts val="4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Useful for resources such as queues, CPU’s, memory, interconnects, etc</a:t>
            </a: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p:cNvPicPr preferRelativeResize="0">
            <a:picLocks noGrp="1"/>
          </p:cNvPicPr>
          <p:nvPr>
            <p:ph idx="1"/>
          </p:nvPr>
        </p:nvPicPr>
        <p:blipFill rotWithShape="1">
          <a:blip r:embed="rId3">
            <a:alphaModFix/>
          </a:blip>
          <a:srcRect/>
          <a:stretch/>
        </p:blipFill>
        <p:spPr>
          <a:xfrm>
            <a:off x="762000" y="381000"/>
            <a:ext cx="7637690" cy="534638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Observability Metrics</a:t>
            </a:r>
            <a:endParaRPr sz="3600" b="1" i="0" u="none" strike="noStrike" cap="none">
              <a:solidFill>
                <a:schemeClr val="accent3"/>
              </a:solidFill>
              <a:latin typeface="Calibri"/>
              <a:ea typeface="Calibri"/>
              <a:cs typeface="Calibri"/>
              <a:sym typeface="Calibri"/>
            </a:endParaRPr>
          </a:p>
        </p:txBody>
      </p:sp>
      <p:sp>
        <p:nvSpPr>
          <p:cNvPr id="357" name="Shape 357"/>
          <p:cNvSpPr txBox="1"/>
          <p:nvPr/>
        </p:nvSpPr>
        <p:spPr>
          <a:xfrm>
            <a:off x="628651" y="1524001"/>
            <a:ext cx="3867150" cy="2285999"/>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RED</a:t>
            </a:r>
            <a:r>
              <a:rPr lang="en-US" sz="2000" b="0">
                <a:solidFill>
                  <a:schemeClr val="dk1"/>
                </a:solidFill>
                <a:latin typeface="Calibri"/>
                <a:ea typeface="Calibri"/>
                <a:cs typeface="Calibri"/>
                <a:sym typeface="Calibri"/>
              </a:rPr>
              <a:t> method (Tom Wilkie)</a:t>
            </a:r>
            <a:endParaRPr/>
          </a:p>
          <a:p>
            <a:pPr marL="0" marR="0" lvl="0" indent="0" algn="l" rtl="0">
              <a:lnSpc>
                <a:spcPct val="80000"/>
              </a:lnSpc>
              <a:spcBef>
                <a:spcPts val="400"/>
              </a:spcBef>
              <a:spcAft>
                <a:spcPts val="0"/>
              </a:spcAft>
              <a:buClr>
                <a:schemeClr val="accent3"/>
              </a:buClr>
              <a:buSzPts val="1800"/>
              <a:buFont typeface="Noto Sans Symbols"/>
              <a:buNone/>
            </a:pPr>
            <a:r>
              <a:rPr lang="en-US" sz="2000" b="0">
                <a:solidFill>
                  <a:schemeClr val="dk1"/>
                </a:solidFill>
                <a:latin typeface="Calibri"/>
                <a:ea typeface="Calibri"/>
                <a:cs typeface="Calibri"/>
                <a:sym typeface="Calibri"/>
              </a:rPr>
              <a:t>For every service, check that</a:t>
            </a:r>
            <a:endParaRPr/>
          </a:p>
          <a:p>
            <a:pPr marL="457200" marR="0" lvl="0" indent="-457200" algn="l" rtl="0">
              <a:lnSpc>
                <a:spcPct val="80000"/>
              </a:lnSpc>
              <a:spcBef>
                <a:spcPts val="440"/>
              </a:spcBef>
              <a:spcAft>
                <a:spcPts val="0"/>
              </a:spcAft>
              <a:buClr>
                <a:schemeClr val="accent3"/>
              </a:buClr>
              <a:buSzPts val="1980"/>
              <a:buFont typeface="Noto Sans Symbols"/>
              <a:buChar char="▪"/>
            </a:pPr>
            <a:r>
              <a:rPr lang="en-US" sz="2200" b="1">
                <a:solidFill>
                  <a:schemeClr val="dk1"/>
                </a:solidFill>
                <a:latin typeface="Calibri"/>
                <a:ea typeface="Calibri"/>
                <a:cs typeface="Calibri"/>
                <a:sym typeface="Calibri"/>
              </a:rPr>
              <a:t>Request count </a:t>
            </a:r>
            <a:r>
              <a:rPr lang="en-US" sz="2200" b="0">
                <a:solidFill>
                  <a:schemeClr val="dk1"/>
                </a:solidFill>
                <a:latin typeface="Calibri"/>
                <a:ea typeface="Calibri"/>
                <a:cs typeface="Calibri"/>
                <a:sym typeface="Calibri"/>
              </a:rPr>
              <a:t>(rate)</a:t>
            </a:r>
            <a:endParaRPr/>
          </a:p>
          <a:p>
            <a:pPr marL="457200" marR="0" lvl="0" indent="-457200" algn="l" rtl="0">
              <a:lnSpc>
                <a:spcPct val="80000"/>
              </a:lnSpc>
              <a:spcBef>
                <a:spcPts val="440"/>
              </a:spcBef>
              <a:spcAft>
                <a:spcPts val="0"/>
              </a:spcAft>
              <a:buClr>
                <a:schemeClr val="accent3"/>
              </a:buClr>
              <a:buSzPts val="1980"/>
              <a:buFont typeface="Noto Sans Symbols"/>
              <a:buChar char="▪"/>
            </a:pPr>
            <a:r>
              <a:rPr lang="en-US" sz="2200" b="1">
                <a:solidFill>
                  <a:schemeClr val="dk1"/>
                </a:solidFill>
                <a:latin typeface="Calibri"/>
                <a:ea typeface="Calibri"/>
                <a:cs typeface="Calibri"/>
                <a:sym typeface="Calibri"/>
              </a:rPr>
              <a:t>Error count </a:t>
            </a:r>
            <a:r>
              <a:rPr lang="en-US" sz="2200" b="0">
                <a:solidFill>
                  <a:schemeClr val="dk1"/>
                </a:solidFill>
                <a:latin typeface="Calibri"/>
                <a:ea typeface="Calibri"/>
                <a:cs typeface="Calibri"/>
                <a:sym typeface="Calibri"/>
              </a:rPr>
              <a:t>(rate)</a:t>
            </a:r>
            <a:endParaRPr/>
          </a:p>
          <a:p>
            <a:pPr marL="457200" marR="0" lvl="0" indent="-457200" algn="l" rtl="0">
              <a:lnSpc>
                <a:spcPct val="80000"/>
              </a:lnSpc>
              <a:spcBef>
                <a:spcPts val="440"/>
              </a:spcBef>
              <a:spcAft>
                <a:spcPts val="0"/>
              </a:spcAft>
              <a:buClr>
                <a:schemeClr val="accent3"/>
              </a:buClr>
              <a:buSzPts val="1980"/>
              <a:buFont typeface="Noto Sans Symbols"/>
              <a:buChar char="▪"/>
            </a:pPr>
            <a:r>
              <a:rPr lang="en-US" sz="2200" b="1">
                <a:solidFill>
                  <a:schemeClr val="dk1"/>
                </a:solidFill>
                <a:latin typeface="Calibri"/>
                <a:ea typeface="Calibri"/>
                <a:cs typeface="Calibri"/>
                <a:sym typeface="Calibri"/>
              </a:rPr>
              <a:t>Duration</a:t>
            </a:r>
            <a:endParaRPr/>
          </a:p>
          <a:p>
            <a:pPr marL="0" marR="0" lvl="0" indent="0" algn="l" rtl="0">
              <a:lnSpc>
                <a:spcPct val="80000"/>
              </a:lnSpc>
              <a:spcBef>
                <a:spcPts val="400"/>
              </a:spcBef>
              <a:spcAft>
                <a:spcPts val="0"/>
              </a:spcAft>
              <a:buClr>
                <a:schemeClr val="accent3"/>
              </a:buClr>
              <a:buSzPts val="1800"/>
              <a:buFont typeface="Noto Sans Symbols"/>
              <a:buNone/>
            </a:pPr>
            <a:r>
              <a:rPr lang="en-US" sz="2000" b="0">
                <a:solidFill>
                  <a:schemeClr val="dk1"/>
                </a:solidFill>
                <a:latin typeface="Calibri"/>
                <a:ea typeface="Calibri"/>
                <a:cs typeface="Calibri"/>
                <a:sym typeface="Calibri"/>
              </a:rPr>
              <a:t>Are within SLO/A </a:t>
            </a:r>
            <a:r>
              <a:rPr lang="en-US" b="0" i="1">
                <a:solidFill>
                  <a:schemeClr val="dk1"/>
                </a:solidFill>
                <a:latin typeface="Calibri"/>
                <a:ea typeface="Calibri"/>
                <a:cs typeface="Calibri"/>
                <a:sym typeface="Calibri"/>
              </a:rPr>
              <a:t>(service level objectives)</a:t>
            </a:r>
            <a:endParaRPr i="1"/>
          </a:p>
          <a:p>
            <a:pPr marL="457200" marR="0" lvl="0" indent="-457200" algn="l" rtl="0">
              <a:lnSpc>
                <a:spcPct val="80000"/>
              </a:lnSpc>
              <a:spcBef>
                <a:spcPts val="400"/>
              </a:spcBef>
              <a:spcAft>
                <a:spcPts val="0"/>
              </a:spcAft>
              <a:buClr>
                <a:schemeClr val="accent3"/>
              </a:buClr>
              <a:buSzPts val="1800"/>
              <a:buFont typeface="Noto Sans Symbols"/>
              <a:buChar char="▪"/>
            </a:pPr>
            <a:r>
              <a:rPr lang="en-US" sz="2000" b="0">
                <a:solidFill>
                  <a:schemeClr val="dk1"/>
                </a:solidFill>
                <a:latin typeface="Calibri"/>
                <a:ea typeface="Calibri"/>
                <a:cs typeface="Calibri"/>
                <a:sym typeface="Calibri"/>
              </a:rPr>
              <a:t>Useful for API endpoints</a:t>
            </a:r>
            <a:endParaRPr sz="2000" b="0">
              <a:solidFill>
                <a:schemeClr val="dk1"/>
              </a:solidFill>
              <a:latin typeface="Calibri"/>
              <a:ea typeface="Calibri"/>
              <a:cs typeface="Calibri"/>
              <a:sym typeface="Calibri"/>
            </a:endParaRPr>
          </a:p>
        </p:txBody>
      </p:sp>
      <p:sp>
        <p:nvSpPr>
          <p:cNvPr id="358" name="Shape 358"/>
          <p:cNvSpPr txBox="1"/>
          <p:nvPr/>
        </p:nvSpPr>
        <p:spPr>
          <a:xfrm>
            <a:off x="628650" y="3962401"/>
            <a:ext cx="8362948" cy="2057399"/>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r>
              <a:rPr lang="en-US" b="0">
                <a:solidFill>
                  <a:schemeClr val="dk1"/>
                </a:solidFill>
                <a:latin typeface="Calibri"/>
                <a:ea typeface="Calibri"/>
                <a:cs typeface="Calibri"/>
                <a:sym typeface="Calibri"/>
              </a:rPr>
              <a:t>All good instrumentation libraries monitoring and tr</a:t>
            </a:r>
            <a:r>
              <a:rPr lang="en-US">
                <a:solidFill>
                  <a:schemeClr val="dk1"/>
                </a:solidFill>
                <a:latin typeface="Calibri"/>
                <a:ea typeface="Calibri"/>
                <a:cs typeface="Calibri"/>
                <a:sym typeface="Calibri"/>
              </a:rPr>
              <a:t>ending systems</a:t>
            </a:r>
            <a:r>
              <a:rPr lang="en-US" b="0">
                <a:solidFill>
                  <a:schemeClr val="dk1"/>
                </a:solidFill>
                <a:latin typeface="Calibri"/>
                <a:ea typeface="Calibri"/>
                <a:cs typeface="Calibri"/>
                <a:sym typeface="Calibri"/>
              </a:rPr>
              <a:t> (Prometheus, Graphite, etc) have at least three main primitives</a:t>
            </a:r>
            <a:endParaRPr/>
          </a:p>
          <a:p>
            <a:pPr marL="457200" marR="0" lvl="0" indent="-317500" algn="l" rtl="0">
              <a:lnSpc>
                <a:spcPct val="80000"/>
              </a:lnSpc>
              <a:spcBef>
                <a:spcPts val="370"/>
              </a:spcBef>
              <a:spcAft>
                <a:spcPts val="0"/>
              </a:spcAft>
              <a:buClr>
                <a:srgbClr val="E87722"/>
              </a:buClr>
              <a:buSzPts val="1400"/>
              <a:buFont typeface="Calibri"/>
              <a:buChar char="■"/>
            </a:pPr>
            <a:r>
              <a:rPr lang="en-US" b="0">
                <a:solidFill>
                  <a:schemeClr val="dk1"/>
                </a:solidFill>
                <a:latin typeface="Calibri"/>
                <a:ea typeface="Calibri"/>
                <a:cs typeface="Calibri"/>
                <a:sym typeface="Calibri"/>
              </a:rPr>
              <a:t>Counter: records events that happen such as incoming requests, bad requests, errors, etc</a:t>
            </a:r>
            <a:endParaRPr b="0">
              <a:solidFill>
                <a:schemeClr val="dk1"/>
              </a:solidFill>
              <a:latin typeface="Calibri"/>
              <a:ea typeface="Calibri"/>
              <a:cs typeface="Calibri"/>
              <a:sym typeface="Calibri"/>
            </a:endParaRPr>
          </a:p>
          <a:p>
            <a:pPr marL="457200" marR="0" lvl="0" indent="-317500" algn="l" rtl="0">
              <a:lnSpc>
                <a:spcPct val="80000"/>
              </a:lnSpc>
              <a:spcBef>
                <a:spcPts val="0"/>
              </a:spcBef>
              <a:spcAft>
                <a:spcPts val="0"/>
              </a:spcAft>
              <a:buClr>
                <a:srgbClr val="E87722"/>
              </a:buClr>
              <a:buSzPts val="1400"/>
              <a:buFont typeface="Calibri"/>
              <a:buChar char="■"/>
            </a:pPr>
            <a:r>
              <a:rPr lang="en-US" b="0">
                <a:solidFill>
                  <a:schemeClr val="dk1"/>
                </a:solidFill>
                <a:latin typeface="Calibri"/>
                <a:ea typeface="Calibri"/>
                <a:cs typeface="Calibri"/>
                <a:sym typeface="Calibri"/>
              </a:rPr>
              <a:t>Gauge: records things that fluctuate over time such as the size of a threadpool</a:t>
            </a:r>
            <a:endParaRPr b="0">
              <a:solidFill>
                <a:schemeClr val="dk1"/>
              </a:solidFill>
              <a:latin typeface="Calibri"/>
              <a:ea typeface="Calibri"/>
              <a:cs typeface="Calibri"/>
              <a:sym typeface="Calibri"/>
            </a:endParaRPr>
          </a:p>
          <a:p>
            <a:pPr marL="457200" marR="0" lvl="0" indent="-317500" algn="l" rtl="0">
              <a:lnSpc>
                <a:spcPct val="80000"/>
              </a:lnSpc>
              <a:spcBef>
                <a:spcPts val="0"/>
              </a:spcBef>
              <a:spcAft>
                <a:spcPts val="0"/>
              </a:spcAft>
              <a:buClr>
                <a:srgbClr val="E87722"/>
              </a:buClr>
              <a:buSzPts val="1400"/>
              <a:buFont typeface="Calibri"/>
              <a:buChar char="■"/>
            </a:pPr>
            <a:r>
              <a:rPr lang="en-US" b="0">
                <a:solidFill>
                  <a:schemeClr val="dk1"/>
                </a:solidFill>
                <a:latin typeface="Calibri"/>
                <a:ea typeface="Calibri"/>
                <a:cs typeface="Calibri"/>
                <a:sym typeface="Calibri"/>
              </a:rPr>
              <a:t>Histogram: records observations of scalar quantities of events such as request durations</a:t>
            </a:r>
            <a:endParaRPr/>
          </a:p>
        </p:txBody>
      </p:sp>
      <p:sp>
        <p:nvSpPr>
          <p:cNvPr id="359" name="Shape 359"/>
          <p:cNvSpPr txBox="1"/>
          <p:nvPr/>
        </p:nvSpPr>
        <p:spPr>
          <a:xfrm>
            <a:off x="5467350" y="1524001"/>
            <a:ext cx="3048000" cy="1142999"/>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0">
                <a:solidFill>
                  <a:schemeClr val="dk1"/>
                </a:solidFill>
                <a:latin typeface="Calibri"/>
                <a:ea typeface="Calibri"/>
                <a:cs typeface="Calibri"/>
                <a:sym typeface="Calibri"/>
              </a:rPr>
              <a:t>Note:</a:t>
            </a:r>
            <a:endParaRPr/>
          </a:p>
          <a:p>
            <a:pPr marL="0" marR="0" lvl="0" indent="0" algn="l" rtl="0">
              <a:lnSpc>
                <a:spcPct val="80000"/>
              </a:lnSpc>
              <a:spcBef>
                <a:spcPts val="400"/>
              </a:spcBef>
              <a:spcAft>
                <a:spcPts val="0"/>
              </a:spcAft>
              <a:buClr>
                <a:schemeClr val="accent3"/>
              </a:buClr>
              <a:buSzPts val="1800"/>
              <a:buFont typeface="Noto Sans Symbols"/>
              <a:buNone/>
            </a:pPr>
            <a:r>
              <a:rPr lang="en-US" sz="2000" b="0" i="1">
                <a:solidFill>
                  <a:schemeClr val="dk1"/>
                </a:solidFill>
                <a:latin typeface="Calibri"/>
                <a:ea typeface="Calibri"/>
                <a:cs typeface="Calibri"/>
                <a:sym typeface="Calibri"/>
              </a:rPr>
              <a:t>Observability</a:t>
            </a:r>
            <a:r>
              <a:rPr lang="en-US" sz="2000" b="0">
                <a:solidFill>
                  <a:schemeClr val="dk1"/>
                </a:solidFill>
                <a:latin typeface="Calibri"/>
                <a:ea typeface="Calibri"/>
                <a:cs typeface="Calibri"/>
                <a:sym typeface="Calibri"/>
              </a:rPr>
              <a:t> = Logging + Monitoring + Tracing + Visualization</a:t>
            </a:r>
            <a:endParaRPr sz="2000" b="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Optimize for Time to Value</a:t>
            </a:r>
            <a:endParaRPr sz="3600" b="1" i="0" u="none" strike="noStrike" cap="none">
              <a:solidFill>
                <a:schemeClr val="accent3"/>
              </a:solidFill>
              <a:latin typeface="Calibri"/>
              <a:ea typeface="Calibri"/>
              <a:cs typeface="Calibri"/>
              <a:sym typeface="Calibri"/>
            </a:endParaRPr>
          </a:p>
        </p:txBody>
      </p:sp>
      <p:sp>
        <p:nvSpPr>
          <p:cNvPr id="366" name="Shape 366"/>
          <p:cNvSpPr txBox="1"/>
          <p:nvPr/>
        </p:nvSpPr>
        <p:spPr>
          <a:xfrm>
            <a:off x="762000" y="2628047"/>
            <a:ext cx="74676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400"/>
              <a:buFont typeface="Arial"/>
              <a:buNone/>
            </a:pPr>
            <a:r>
              <a:rPr lang="en-US" sz="2400" i="1">
                <a:solidFill>
                  <a:srgbClr val="E87722"/>
                </a:solidFill>
                <a:latin typeface="Calibri"/>
                <a:ea typeface="Calibri"/>
                <a:cs typeface="Calibri"/>
                <a:sym typeface="Calibri"/>
              </a:rPr>
              <a:t>“Today, when organizations measure and optimize their activities, time to value is becoming a dominant metric”</a:t>
            </a:r>
            <a:br>
              <a:rPr lang="en-US" sz="2400" i="1">
                <a:solidFill>
                  <a:srgbClr val="E87722"/>
                </a:solidFill>
                <a:latin typeface="Calibri"/>
                <a:ea typeface="Calibri"/>
                <a:cs typeface="Calibri"/>
                <a:sym typeface="Calibri"/>
              </a:rPr>
            </a:br>
            <a:endParaRPr sz="2400">
              <a:solidFill>
                <a:srgbClr val="E87722"/>
              </a:solidFill>
              <a:latin typeface="Calibri"/>
              <a:ea typeface="Calibri"/>
              <a:cs typeface="Calibri"/>
              <a:sym typeface="Calibri"/>
            </a:endParaRPr>
          </a:p>
          <a:p>
            <a:pPr marL="0" marR="0" lvl="0" indent="0" algn="r" rtl="0">
              <a:lnSpc>
                <a:spcPct val="100000"/>
              </a:lnSpc>
              <a:spcBef>
                <a:spcPts val="400"/>
              </a:spcBef>
              <a:spcAft>
                <a:spcPts val="0"/>
              </a:spcAft>
              <a:buClr>
                <a:schemeClr val="accent1"/>
              </a:buClr>
              <a:buSzPts val="1200"/>
              <a:buFont typeface="Arial"/>
              <a:buNone/>
            </a:pPr>
            <a:r>
              <a:rPr lang="en-US" sz="1200">
                <a:solidFill>
                  <a:schemeClr val="accent4"/>
                </a:solidFill>
                <a:latin typeface="Calibri"/>
                <a:ea typeface="Calibri"/>
                <a:cs typeface="Calibri"/>
                <a:sym typeface="Calibri"/>
              </a:rPr>
              <a:t> –Adrian Cockcroft, Devops thought leader reknown for architecture work at Netflix and VP of AWS</a:t>
            </a:r>
            <a:endParaRPr/>
          </a:p>
          <a:p>
            <a:pPr marL="0" marR="0" lvl="0" indent="0" algn="r" rtl="0">
              <a:lnSpc>
                <a:spcPct val="100000"/>
              </a:lnSpc>
              <a:spcBef>
                <a:spcPts val="0"/>
              </a:spcBef>
              <a:spcAft>
                <a:spcPts val="0"/>
              </a:spcAft>
              <a:buClr>
                <a:schemeClr val="accent1"/>
              </a:buClr>
              <a:buSzPts val="1200"/>
              <a:buFont typeface="Arial"/>
              <a:buNone/>
            </a:pPr>
            <a:r>
              <a:rPr lang="en-US" sz="1200">
                <a:solidFill>
                  <a:schemeClr val="accent4"/>
                </a:solidFill>
                <a:latin typeface="Calibri"/>
                <a:ea typeface="Calibri"/>
                <a:cs typeface="Calibri"/>
                <a:sym typeface="Calibri"/>
              </a:rPr>
              <a:t> </a:t>
            </a:r>
            <a:endParaRPr sz="1200" i="1">
              <a:solidFill>
                <a:schemeClr val="accent4"/>
              </a:solidFill>
              <a:latin typeface="Calibri"/>
              <a:ea typeface="Calibri"/>
              <a:cs typeface="Calibri"/>
              <a:sym typeface="Calibri"/>
            </a:endParaRPr>
          </a:p>
        </p:txBody>
      </p:sp>
      <p:pic>
        <p:nvPicPr>
          <p:cNvPr id="367" name="Shape 367" descr="spike_for_PPT.png"/>
          <p:cNvPicPr preferRelativeResize="0"/>
          <p:nvPr/>
        </p:nvPicPr>
        <p:blipFill rotWithShape="1">
          <a:blip r:embed="rId3">
            <a:alphaModFix amt="30000"/>
          </a:blip>
          <a:srcRect/>
          <a:stretch/>
        </p:blipFill>
        <p:spPr>
          <a:xfrm rot="10800000">
            <a:off x="2084470" y="1921619"/>
            <a:ext cx="4975062" cy="674681"/>
          </a:xfrm>
          <a:prstGeom prst="rect">
            <a:avLst/>
          </a:prstGeom>
          <a:noFill/>
          <a:ln>
            <a:noFill/>
          </a:ln>
        </p:spPr>
      </p:pic>
      <p:pic>
        <p:nvPicPr>
          <p:cNvPr id="368" name="Shape 368" descr="spike_for_PPT.png"/>
          <p:cNvPicPr preferRelativeResize="0"/>
          <p:nvPr/>
        </p:nvPicPr>
        <p:blipFill rotWithShape="1">
          <a:blip r:embed="rId3">
            <a:alphaModFix amt="30000"/>
          </a:blip>
          <a:srcRect/>
          <a:stretch/>
        </p:blipFill>
        <p:spPr>
          <a:xfrm>
            <a:off x="2084470" y="3837888"/>
            <a:ext cx="4975062" cy="67468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Setup</a:t>
            </a:r>
            <a:endParaRPr sz="3600" b="1" i="0" u="none" strike="noStrike" cap="none">
              <a:solidFill>
                <a:schemeClr val="accent3"/>
              </a:solidFill>
              <a:latin typeface="Calibri"/>
              <a:ea typeface="Calibri"/>
              <a:cs typeface="Calibri"/>
              <a:sym typeface="Calibri"/>
            </a:endParaRPr>
          </a:p>
        </p:txBody>
      </p:sp>
      <p:sp>
        <p:nvSpPr>
          <p:cNvPr id="374" name="Shape 37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r>
              <a:rPr lang="en-US" sz="3200" b="0" i="0" u="none" strike="noStrike" cap="none">
                <a:solidFill>
                  <a:schemeClr val="dk1"/>
                </a:solidFill>
                <a:latin typeface="Calibri"/>
                <a:ea typeface="Calibri"/>
                <a:cs typeface="Calibri"/>
                <a:sym typeface="Calibri"/>
              </a:rPr>
              <a:t>Kubernetes can be setup on multiple clouds</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Google(GCP) &amp; Microsoft offer Kubernetes as a service, with reliable experiences</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AWS has two great open source methods, ’Kops’ and Heptio’s Cloud Formation Script</a:t>
            </a:r>
            <a:endParaRPr sz="32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b="0"/>
              <a:t>Last year AWS added Kubernetes as a Service</a:t>
            </a:r>
            <a:endParaRPr b="0"/>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Kubernetes can readily be setup locally, with ‘Minikube’ or ‘kubeadm’</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sz="3600" b="1" i="0" u="none" strike="noStrike" cap="none">
                <a:solidFill>
                  <a:srgbClr val="E36C09"/>
                </a:solidFill>
                <a:latin typeface="Calibri"/>
                <a:ea typeface="Calibri"/>
                <a:cs typeface="Calibri"/>
                <a:sym typeface="Calibri"/>
              </a:rPr>
              <a:t>Local Kubernetes</a:t>
            </a:r>
            <a:br>
              <a:rPr lang="en-US" sz="3600" b="1" i="0" u="none" strike="noStrike" cap="none">
                <a:solidFill>
                  <a:srgbClr val="E36C09"/>
                </a:solidFill>
                <a:latin typeface="Calibri"/>
                <a:ea typeface="Calibri"/>
                <a:cs typeface="Calibri"/>
                <a:sym typeface="Calibri"/>
              </a:rPr>
            </a:br>
            <a:endParaRPr sz="3600" b="1" i="0" u="none" strike="noStrike" cap="none">
              <a:solidFill>
                <a:schemeClr val="accent3"/>
              </a:solidFill>
              <a:latin typeface="Calibri"/>
              <a:ea typeface="Calibri"/>
              <a:cs typeface="Calibri"/>
              <a:sym typeface="Calibri"/>
            </a:endParaRPr>
          </a:p>
        </p:txBody>
      </p:sp>
      <p:sp>
        <p:nvSpPr>
          <p:cNvPr id="380" name="Shape 38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0"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r>
              <a:rPr lang="en-US" sz="3200" b="0" i="0" u="none" strike="noStrike" cap="none">
                <a:solidFill>
                  <a:schemeClr val="dk1"/>
                </a:solidFill>
                <a:latin typeface="Calibri"/>
                <a:ea typeface="Calibri"/>
                <a:cs typeface="Calibri"/>
                <a:sym typeface="Calibri"/>
              </a:rPr>
              <a:t>Minikube is a option for developing locally, but some features are not available and require a cloud provider. </a:t>
            </a:r>
            <a:endParaRPr sz="3200" b="0"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endParaRPr b="0"/>
          </a:p>
          <a:p>
            <a:pPr marL="0" marR="0" lvl="0" indent="0" algn="l" rtl="0">
              <a:lnSpc>
                <a:spcPct val="90000"/>
              </a:lnSpc>
              <a:spcBef>
                <a:spcPts val="640"/>
              </a:spcBef>
              <a:spcAft>
                <a:spcPts val="0"/>
              </a:spcAft>
              <a:buClr>
                <a:schemeClr val="accent3"/>
              </a:buClr>
              <a:buSzPts val="2880"/>
              <a:buFont typeface="Noto Sans Symbols"/>
              <a:buNone/>
            </a:pPr>
            <a:r>
              <a:rPr lang="en-US" b="0"/>
              <a:t>https://github.com/kubernetes/minikube</a:t>
            </a:r>
            <a:endParaRPr b="0"/>
          </a:p>
          <a:p>
            <a:pPr marL="342900" marR="0" lvl="0" indent="-262890" algn="l" rtl="0">
              <a:lnSpc>
                <a:spcPct val="90000"/>
              </a:lnSpc>
              <a:spcBef>
                <a:spcPts val="280"/>
              </a:spcBef>
              <a:spcAft>
                <a:spcPts val="0"/>
              </a:spcAft>
              <a:buClr>
                <a:schemeClr val="accent3"/>
              </a:buClr>
              <a:buSzPts val="1260"/>
              <a:buFont typeface="Noto Sans Symbols"/>
              <a:buNone/>
            </a:pPr>
            <a:endParaRPr sz="1400" b="1" i="0" u="none" strike="noStrike" cap="none">
              <a:solidFill>
                <a:schemeClr val="dk1"/>
              </a:solidFill>
              <a:latin typeface="Calibri"/>
              <a:ea typeface="Calibri"/>
              <a:cs typeface="Calibri"/>
              <a:sym typeface="Calibri"/>
            </a:endParaRPr>
          </a:p>
          <a:p>
            <a:pPr marL="0" marR="0" lvl="0" indent="0" algn="l" rtl="0">
              <a:lnSpc>
                <a:spcPct val="90000"/>
              </a:lnSpc>
              <a:spcBef>
                <a:spcPts val="480"/>
              </a:spcBef>
              <a:spcAft>
                <a:spcPts val="0"/>
              </a:spcAft>
              <a:buNone/>
            </a:pPr>
            <a:endParaRPr sz="2400" b="0" i="0" u="none" strike="noStrike" cap="none">
              <a:solidFill>
                <a:schemeClr val="dk1"/>
              </a:solidFill>
              <a:latin typeface="Calibri"/>
              <a:ea typeface="Calibri"/>
              <a:cs typeface="Calibri"/>
              <a:sym typeface="Calibri"/>
            </a:endParaRPr>
          </a:p>
        </p:txBody>
      </p:sp>
      <p:grpSp>
        <p:nvGrpSpPr>
          <p:cNvPr id="381" name="Shape 381"/>
          <p:cNvGrpSpPr/>
          <p:nvPr/>
        </p:nvGrpSpPr>
        <p:grpSpPr>
          <a:xfrm>
            <a:off x="152400" y="762000"/>
            <a:ext cx="4572000" cy="1066800"/>
            <a:chOff x="457200" y="2971800"/>
            <a:chExt cx="4572000" cy="1066800"/>
          </a:xfrm>
        </p:grpSpPr>
        <p:pic>
          <p:nvPicPr>
            <p:cNvPr id="382" name="Shape 382"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83" name="Shape 383"/>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384" name="Shape 384"/>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385" name="Shape 385"/>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240"/>
              <a:buFont typeface="Calibri"/>
              <a:buNone/>
            </a:pPr>
            <a:r>
              <a:rPr lang="en-US" sz="3240" b="1" i="0" u="none" strike="noStrike" cap="none">
                <a:solidFill>
                  <a:srgbClr val="E36C09"/>
                </a:solidFill>
                <a:latin typeface="Calibri"/>
                <a:ea typeface="Calibri"/>
                <a:cs typeface="Calibri"/>
                <a:sym typeface="Calibri"/>
              </a:rPr>
              <a:t>Google </a:t>
            </a:r>
            <a:r>
              <a:rPr lang="en-US" sz="3240">
                <a:solidFill>
                  <a:srgbClr val="E36C09"/>
                </a:solidFill>
              </a:rPr>
              <a:t>Cloud Setup</a:t>
            </a:r>
            <a:r>
              <a:rPr lang="en-US" sz="3240" b="1" i="0" u="none" strike="noStrike" cap="none">
                <a:solidFill>
                  <a:srgbClr val="E36C09"/>
                </a:solidFill>
                <a:latin typeface="Calibri"/>
                <a:ea typeface="Calibri"/>
                <a:cs typeface="Calibri"/>
                <a:sym typeface="Calibri"/>
              </a:rPr>
              <a:t/>
            </a:r>
            <a:br>
              <a:rPr lang="en-US" sz="3240" b="1" i="0" u="none" strike="noStrike" cap="none">
                <a:solidFill>
                  <a:srgbClr val="E36C09"/>
                </a:solidFill>
                <a:latin typeface="Calibri"/>
                <a:ea typeface="Calibri"/>
                <a:cs typeface="Calibri"/>
                <a:sym typeface="Calibri"/>
              </a:rPr>
            </a:br>
            <a:endParaRPr sz="3240" b="1" i="0" u="none" strike="noStrike" cap="none">
              <a:solidFill>
                <a:schemeClr val="accent3"/>
              </a:solidFill>
              <a:latin typeface="Calibri"/>
              <a:ea typeface="Calibri"/>
              <a:cs typeface="Calibri"/>
              <a:sym typeface="Calibri"/>
            </a:endParaRPr>
          </a:p>
        </p:txBody>
      </p:sp>
      <p:sp>
        <p:nvSpPr>
          <p:cNvPr id="391" name="Shape 391"/>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0"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r>
              <a:rPr lang="en-US" b="0"/>
              <a:t>Install </a:t>
            </a:r>
            <a:r>
              <a:rPr lang="en-US" sz="3200" b="0" i="0" u="none" strike="noStrike" cap="none">
                <a:solidFill>
                  <a:schemeClr val="dk1"/>
                </a:solidFill>
                <a:latin typeface="Calibri"/>
                <a:ea typeface="Calibri"/>
                <a:cs typeface="Calibri"/>
                <a:sym typeface="Calibri"/>
              </a:rPr>
              <a:t>GCE </a:t>
            </a:r>
            <a:r>
              <a:rPr lang="en-US" b="0"/>
              <a:t>Client Tools</a:t>
            </a:r>
            <a:endParaRPr b="0"/>
          </a:p>
          <a:p>
            <a:pPr marL="0" marR="0" lvl="0" indent="0" algn="l" rtl="0">
              <a:lnSpc>
                <a:spcPct val="90000"/>
              </a:lnSpc>
              <a:spcBef>
                <a:spcPts val="640"/>
              </a:spcBef>
              <a:spcAft>
                <a:spcPts val="0"/>
              </a:spcAft>
              <a:buClr>
                <a:schemeClr val="accent3"/>
              </a:buClr>
              <a:buSzPts val="2880"/>
              <a:buFont typeface="Noto Sans Symbols"/>
              <a:buNone/>
            </a:pPr>
            <a:r>
              <a:rPr lang="en-US" sz="1200" b="0" u="sng">
                <a:solidFill>
                  <a:schemeClr val="hlink"/>
                </a:solidFill>
                <a:hlinkClick r:id="rId3"/>
              </a:rPr>
              <a:t>https://github.com/smhillin/intro_to_kubernetes/blob/master/install-gce-client-tools.md</a:t>
            </a:r>
            <a:endParaRPr sz="1200" b="0"/>
          </a:p>
          <a:p>
            <a:pPr marL="0" marR="0" lvl="0" indent="0" algn="l" rtl="0">
              <a:lnSpc>
                <a:spcPct val="90000"/>
              </a:lnSpc>
              <a:spcBef>
                <a:spcPts val="640"/>
              </a:spcBef>
              <a:spcAft>
                <a:spcPts val="0"/>
              </a:spcAft>
              <a:buClr>
                <a:schemeClr val="accent3"/>
              </a:buClr>
              <a:buSzPts val="2880"/>
              <a:buFont typeface="Noto Sans Symbols"/>
              <a:buNone/>
            </a:pPr>
            <a:endParaRPr sz="1200" b="0"/>
          </a:p>
          <a:p>
            <a:pPr marL="342900" marR="0" lvl="0" indent="-342900" algn="l" rtl="0">
              <a:lnSpc>
                <a:spcPct val="90000"/>
              </a:lnSpc>
              <a:spcBef>
                <a:spcPts val="360"/>
              </a:spcBef>
              <a:spcAft>
                <a:spcPts val="0"/>
              </a:spcAft>
              <a:buClr>
                <a:schemeClr val="accent3"/>
              </a:buClr>
              <a:buSzPts val="1620"/>
              <a:buFont typeface="Noto Sans Symbols"/>
              <a:buAutoNum type="arabicPeriod"/>
            </a:pPr>
            <a:r>
              <a:rPr lang="en-US" sz="1800" b="0"/>
              <a:t>Signup with Google Cloud($300 free credit)</a:t>
            </a:r>
            <a:endParaRPr/>
          </a:p>
          <a:p>
            <a:pPr marL="342900" marR="0" lvl="0" indent="-342900" algn="l" rtl="0">
              <a:lnSpc>
                <a:spcPct val="90000"/>
              </a:lnSpc>
              <a:spcBef>
                <a:spcPts val="360"/>
              </a:spcBef>
              <a:spcAft>
                <a:spcPts val="0"/>
              </a:spcAft>
              <a:buClr>
                <a:schemeClr val="accent3"/>
              </a:buClr>
              <a:buSzPts val="1620"/>
              <a:buFont typeface="Noto Sans Symbols"/>
              <a:buAutoNum type="arabicPeriod"/>
            </a:pPr>
            <a:r>
              <a:rPr lang="en-US" sz="1800" b="0" i="0" u="none" strike="noStrike" cap="none">
                <a:solidFill>
                  <a:schemeClr val="dk1"/>
                </a:solidFill>
                <a:latin typeface="Calibri"/>
                <a:ea typeface="Calibri"/>
                <a:cs typeface="Calibri"/>
                <a:sym typeface="Calibri"/>
              </a:rPr>
              <a:t>Install gcloud (CLI)</a:t>
            </a:r>
            <a:endParaRPr sz="1800" b="0" i="0" u="none" strike="noStrike" cap="none">
              <a:solidFill>
                <a:schemeClr val="dk1"/>
              </a:solidFill>
              <a:latin typeface="Calibri"/>
              <a:ea typeface="Calibri"/>
              <a:cs typeface="Calibri"/>
              <a:sym typeface="Calibri"/>
            </a:endParaRPr>
          </a:p>
          <a:p>
            <a:pPr marL="342900" marR="0" lvl="0" indent="-354330" algn="l" rtl="0">
              <a:lnSpc>
                <a:spcPct val="90000"/>
              </a:lnSpc>
              <a:spcBef>
                <a:spcPts val="360"/>
              </a:spcBef>
              <a:spcAft>
                <a:spcPts val="0"/>
              </a:spcAft>
              <a:buClr>
                <a:schemeClr val="accent3"/>
              </a:buClr>
              <a:buSzPts val="1800"/>
              <a:buFont typeface="Noto Sans Symbols"/>
              <a:buAutoNum type="arabicPeriod"/>
            </a:pPr>
            <a:r>
              <a:rPr lang="en-US" sz="1800" b="0"/>
              <a:t>Create a VM</a:t>
            </a:r>
            <a:endParaRPr sz="1800" b="0"/>
          </a:p>
          <a:p>
            <a:pPr marL="342900" marR="0" lvl="0" indent="-342900" algn="l" rtl="0">
              <a:lnSpc>
                <a:spcPct val="90000"/>
              </a:lnSpc>
              <a:spcBef>
                <a:spcPts val="360"/>
              </a:spcBef>
              <a:spcAft>
                <a:spcPts val="0"/>
              </a:spcAft>
              <a:buClr>
                <a:schemeClr val="accent3"/>
              </a:buClr>
              <a:buSzPts val="1620"/>
              <a:buFont typeface="Noto Sans Symbols"/>
              <a:buAutoNum type="arabicPeriod"/>
            </a:pPr>
            <a:r>
              <a:rPr lang="en-US" sz="1800" b="0"/>
              <a:t>Test VM</a:t>
            </a:r>
            <a:endParaRPr sz="1800" b="0"/>
          </a:p>
          <a:p>
            <a:pPr marL="342900" marR="0" lvl="0" indent="-354330" algn="l" rtl="0">
              <a:lnSpc>
                <a:spcPct val="90000"/>
              </a:lnSpc>
              <a:spcBef>
                <a:spcPts val="360"/>
              </a:spcBef>
              <a:spcAft>
                <a:spcPts val="0"/>
              </a:spcAft>
              <a:buClr>
                <a:schemeClr val="accent3"/>
              </a:buClr>
              <a:buSzPts val="1800"/>
              <a:buFont typeface="Noto Sans Symbols"/>
              <a:buAutoNum type="arabicPeriod"/>
            </a:pPr>
            <a:r>
              <a:rPr lang="en-US" sz="1800" b="0"/>
              <a:t>Delete VM</a:t>
            </a:r>
            <a:endParaRPr sz="1800" b="0"/>
          </a:p>
          <a:p>
            <a:pPr marL="0" marR="0" lvl="0" indent="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grpSp>
        <p:nvGrpSpPr>
          <p:cNvPr id="392" name="Shape 392"/>
          <p:cNvGrpSpPr/>
          <p:nvPr/>
        </p:nvGrpSpPr>
        <p:grpSpPr>
          <a:xfrm>
            <a:off x="152400" y="762000"/>
            <a:ext cx="4572000" cy="1066800"/>
            <a:chOff x="457200" y="2971800"/>
            <a:chExt cx="4572000" cy="1066800"/>
          </a:xfrm>
        </p:grpSpPr>
        <p:pic>
          <p:nvPicPr>
            <p:cNvPr id="393" name="Shape 393"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394" name="Shape 394"/>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395" name="Shape 395"/>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396" name="Shape 396"/>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240"/>
              <a:buFont typeface="Calibri"/>
              <a:buNone/>
            </a:pPr>
            <a:r>
              <a:rPr lang="en-US" sz="3240" b="1" i="0" u="none" strike="noStrike" cap="none">
                <a:solidFill>
                  <a:srgbClr val="E36C09"/>
                </a:solidFill>
                <a:latin typeface="Calibri"/>
                <a:ea typeface="Calibri"/>
                <a:cs typeface="Calibri"/>
                <a:sym typeface="Calibri"/>
              </a:rPr>
              <a:t>Google Compute Engine Kubernetes Connect</a:t>
            </a:r>
            <a:br>
              <a:rPr lang="en-US" sz="3240" b="1" i="0" u="none" strike="noStrike" cap="none">
                <a:solidFill>
                  <a:srgbClr val="E36C09"/>
                </a:solidFill>
                <a:latin typeface="Calibri"/>
                <a:ea typeface="Calibri"/>
                <a:cs typeface="Calibri"/>
                <a:sym typeface="Calibri"/>
              </a:rPr>
            </a:br>
            <a:endParaRPr sz="3240" b="1" i="0" u="none" strike="noStrike" cap="none">
              <a:solidFill>
                <a:schemeClr val="accent3"/>
              </a:solidFill>
              <a:latin typeface="Calibri"/>
              <a:ea typeface="Calibri"/>
              <a:cs typeface="Calibri"/>
              <a:sym typeface="Calibri"/>
            </a:endParaRPr>
          </a:p>
        </p:txBody>
      </p:sp>
      <p:sp>
        <p:nvSpPr>
          <p:cNvPr id="402" name="Shape 40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0"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r>
              <a:rPr lang="en-US" sz="3200" b="0" i="0" u="none" strike="noStrike" cap="none">
                <a:solidFill>
                  <a:schemeClr val="dk1"/>
                </a:solidFill>
                <a:latin typeface="Calibri"/>
                <a:ea typeface="Calibri"/>
                <a:cs typeface="Calibri"/>
                <a:sym typeface="Calibri"/>
              </a:rPr>
              <a:t>GCE Kubernetes </a:t>
            </a:r>
            <a:r>
              <a:rPr lang="en-US" b="0"/>
              <a:t>Test Cluster</a:t>
            </a:r>
            <a:endParaRPr/>
          </a:p>
          <a:p>
            <a:pPr marL="342900" marR="0" lvl="0" indent="-342900" algn="l" rtl="0">
              <a:lnSpc>
                <a:spcPct val="90000"/>
              </a:lnSpc>
              <a:spcBef>
                <a:spcPts val="360"/>
              </a:spcBef>
              <a:spcAft>
                <a:spcPts val="0"/>
              </a:spcAft>
              <a:buClr>
                <a:schemeClr val="accent3"/>
              </a:buClr>
              <a:buSzPts val="1620"/>
              <a:buFont typeface="Noto Sans Symbols"/>
              <a:buAutoNum type="arabicPeriod"/>
            </a:pPr>
            <a:r>
              <a:rPr lang="en-US" sz="1800" b="0" i="0" u="none" strike="noStrike" cap="none">
                <a:solidFill>
                  <a:schemeClr val="dk1"/>
                </a:solidFill>
                <a:latin typeface="Calibri"/>
                <a:ea typeface="Calibri"/>
                <a:cs typeface="Calibri"/>
                <a:sym typeface="Calibri"/>
              </a:rPr>
              <a:t>Install kubectl (gcloud components install kubectl)</a:t>
            </a:r>
            <a:endParaRPr/>
          </a:p>
          <a:p>
            <a:pPr marL="342900" marR="0" lvl="0" indent="-342900" algn="l" rtl="0">
              <a:lnSpc>
                <a:spcPct val="90000"/>
              </a:lnSpc>
              <a:spcBef>
                <a:spcPts val="360"/>
              </a:spcBef>
              <a:spcAft>
                <a:spcPts val="0"/>
              </a:spcAft>
              <a:buClr>
                <a:schemeClr val="accent3"/>
              </a:buClr>
              <a:buSzPts val="1620"/>
              <a:buFont typeface="Noto Sans Symbols"/>
              <a:buAutoNum type="arabicPeriod"/>
            </a:pPr>
            <a:r>
              <a:rPr lang="en-US" sz="1800" b="0"/>
              <a:t>Create test cluster</a:t>
            </a:r>
            <a:endParaRPr sz="1800" b="0"/>
          </a:p>
          <a:p>
            <a:pPr marL="342900" marR="0" lvl="0" indent="-354330" algn="l" rtl="0">
              <a:lnSpc>
                <a:spcPct val="90000"/>
              </a:lnSpc>
              <a:spcBef>
                <a:spcPts val="360"/>
              </a:spcBef>
              <a:spcAft>
                <a:spcPts val="0"/>
              </a:spcAft>
              <a:buClr>
                <a:schemeClr val="accent3"/>
              </a:buClr>
              <a:buSzPts val="1800"/>
              <a:buFont typeface="Noto Sans Symbols"/>
              <a:buAutoNum type="arabicPeriod"/>
            </a:pPr>
            <a:r>
              <a:rPr lang="en-US" sz="1800" b="0"/>
              <a:t>Delete test cluster</a:t>
            </a:r>
            <a:endParaRPr sz="1800" b="0"/>
          </a:p>
          <a:p>
            <a:pPr marL="0" marR="0" lvl="0" indent="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grpSp>
        <p:nvGrpSpPr>
          <p:cNvPr id="403" name="Shape 403"/>
          <p:cNvGrpSpPr/>
          <p:nvPr/>
        </p:nvGrpSpPr>
        <p:grpSpPr>
          <a:xfrm>
            <a:off x="152400" y="762000"/>
            <a:ext cx="4572000" cy="1066800"/>
            <a:chOff x="457200" y="2971800"/>
            <a:chExt cx="4572000" cy="1066800"/>
          </a:xfrm>
        </p:grpSpPr>
        <p:pic>
          <p:nvPicPr>
            <p:cNvPr id="404" name="Shape 404"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405" name="Shape 405"/>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406" name="Shape 406"/>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407" name="Shape 407"/>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Pokemon Go</a:t>
            </a:r>
            <a:endParaRPr sz="3600" b="1" i="0" u="none" strike="noStrike" cap="none">
              <a:solidFill>
                <a:schemeClr val="accent3"/>
              </a:solidFill>
              <a:latin typeface="Calibri"/>
              <a:ea typeface="Calibri"/>
              <a:cs typeface="Calibri"/>
              <a:sym typeface="Calibri"/>
            </a:endParaRPr>
          </a:p>
        </p:txBody>
      </p:sp>
      <p:pic>
        <p:nvPicPr>
          <p:cNvPr id="414" name="Shape 414"/>
          <p:cNvPicPr preferRelativeResize="0"/>
          <p:nvPr/>
        </p:nvPicPr>
        <p:blipFill rotWithShape="1">
          <a:blip r:embed="rId3">
            <a:alphaModFix/>
          </a:blip>
          <a:srcRect/>
          <a:stretch/>
        </p:blipFill>
        <p:spPr>
          <a:xfrm>
            <a:off x="2768600" y="1905000"/>
            <a:ext cx="3594100" cy="2260600"/>
          </a:xfrm>
          <a:prstGeom prst="rect">
            <a:avLst/>
          </a:prstGeom>
          <a:noFill/>
          <a:ln>
            <a:noFill/>
          </a:ln>
        </p:spPr>
      </p:pic>
      <p:pic>
        <p:nvPicPr>
          <p:cNvPr id="415" name="Shape 415"/>
          <p:cNvPicPr preferRelativeResize="0"/>
          <p:nvPr/>
        </p:nvPicPr>
        <p:blipFill rotWithShape="1">
          <a:blip r:embed="rId4">
            <a:alphaModFix/>
          </a:blip>
          <a:srcRect/>
          <a:stretch/>
        </p:blipFill>
        <p:spPr>
          <a:xfrm>
            <a:off x="5678103" y="3492500"/>
            <a:ext cx="3389697" cy="1917700"/>
          </a:xfrm>
          <a:prstGeom prst="rect">
            <a:avLst/>
          </a:prstGeom>
          <a:noFill/>
          <a:ln>
            <a:noFill/>
          </a:ln>
        </p:spPr>
      </p:pic>
      <p:pic>
        <p:nvPicPr>
          <p:cNvPr id="416" name="Shape 416"/>
          <p:cNvPicPr preferRelativeResize="0"/>
          <p:nvPr/>
        </p:nvPicPr>
        <p:blipFill rotWithShape="1">
          <a:blip r:embed="rId5">
            <a:alphaModFix/>
          </a:blip>
          <a:srcRect/>
          <a:stretch/>
        </p:blipFill>
        <p:spPr>
          <a:xfrm>
            <a:off x="0" y="3568700"/>
            <a:ext cx="3389696" cy="191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Introductions</a:t>
            </a:r>
            <a:endParaRPr sz="3600" b="1" i="0" u="none" strike="noStrike" cap="none">
              <a:solidFill>
                <a:schemeClr val="accent3"/>
              </a:solidFill>
              <a:latin typeface="Calibri"/>
              <a:ea typeface="Calibri"/>
              <a:cs typeface="Calibri"/>
              <a:sym typeface="Calibri"/>
            </a:endParaRPr>
          </a:p>
        </p:txBody>
      </p:sp>
      <p:grpSp>
        <p:nvGrpSpPr>
          <p:cNvPr id="134" name="Shape 134"/>
          <p:cNvGrpSpPr/>
          <p:nvPr/>
        </p:nvGrpSpPr>
        <p:grpSpPr>
          <a:xfrm>
            <a:off x="1488988" y="1401765"/>
            <a:ext cx="6166020" cy="4389436"/>
            <a:chOff x="3088" y="0"/>
            <a:chExt cx="6166020" cy="4389436"/>
          </a:xfrm>
        </p:grpSpPr>
        <p:sp>
          <p:nvSpPr>
            <p:cNvPr id="135" name="Shape 135"/>
            <p:cNvSpPr/>
            <p:nvPr/>
          </p:nvSpPr>
          <p:spPr>
            <a:xfrm>
              <a:off x="462914" y="0"/>
              <a:ext cx="5246370" cy="4389436"/>
            </a:xfrm>
            <a:prstGeom prst="rightArrow">
              <a:avLst>
                <a:gd name="adj1" fmla="val 50000"/>
                <a:gd name="adj2" fmla="val 50000"/>
              </a:avLst>
            </a:prstGeom>
            <a:solidFill>
              <a:srgbClr val="CFD7E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6" name="Shape 136"/>
            <p:cNvSpPr/>
            <p:nvPr/>
          </p:nvSpPr>
          <p:spPr>
            <a:xfrm>
              <a:off x="3088" y="1316830"/>
              <a:ext cx="1485787" cy="1755774"/>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7" name="Shape 137"/>
            <p:cNvSpPr txBox="1"/>
            <p:nvPr/>
          </p:nvSpPr>
          <p:spPr>
            <a:xfrm>
              <a:off x="75619" y="1389361"/>
              <a:ext cx="1340728" cy="1610714"/>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What is your Name and Job Role?</a:t>
              </a:r>
              <a:endParaRPr/>
            </a:p>
          </p:txBody>
        </p:sp>
        <p:sp>
          <p:nvSpPr>
            <p:cNvPr id="138" name="Shape 138"/>
            <p:cNvSpPr/>
            <p:nvPr/>
          </p:nvSpPr>
          <p:spPr>
            <a:xfrm>
              <a:off x="1563166" y="1316830"/>
              <a:ext cx="1485787" cy="1755774"/>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9" name="Shape 139"/>
            <p:cNvSpPr txBox="1"/>
            <p:nvPr/>
          </p:nvSpPr>
          <p:spPr>
            <a:xfrm>
              <a:off x="1635695" y="1389361"/>
              <a:ext cx="1340728" cy="1610714"/>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Your company or team?</a:t>
              </a:r>
              <a:endParaRPr/>
            </a:p>
          </p:txBody>
        </p:sp>
        <p:sp>
          <p:nvSpPr>
            <p:cNvPr id="140" name="Shape 140"/>
            <p:cNvSpPr/>
            <p:nvPr/>
          </p:nvSpPr>
          <p:spPr>
            <a:xfrm>
              <a:off x="3123243" y="1316830"/>
              <a:ext cx="1485787" cy="1755774"/>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1" name="Shape 141"/>
            <p:cNvSpPr txBox="1"/>
            <p:nvPr/>
          </p:nvSpPr>
          <p:spPr>
            <a:xfrm>
              <a:off x="3195774" y="1389361"/>
              <a:ext cx="1340728" cy="1610714"/>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Expectations for the class?</a:t>
              </a:r>
              <a:endParaRPr/>
            </a:p>
          </p:txBody>
        </p:sp>
        <p:sp>
          <p:nvSpPr>
            <p:cNvPr id="142" name="Shape 142"/>
            <p:cNvSpPr/>
            <p:nvPr/>
          </p:nvSpPr>
          <p:spPr>
            <a:xfrm>
              <a:off x="4683321" y="1316830"/>
              <a:ext cx="1485787" cy="1755774"/>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3" name="Shape 143"/>
            <p:cNvSpPr txBox="1"/>
            <p:nvPr/>
          </p:nvSpPr>
          <p:spPr>
            <a:xfrm>
              <a:off x="4755851" y="1389361"/>
              <a:ext cx="1340728" cy="1610714"/>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Something interesting about yourself?</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Pokemon Go: Situation</a:t>
            </a:r>
            <a:endParaRPr sz="3600" b="1" i="0" u="none" strike="noStrike" cap="none">
              <a:solidFill>
                <a:schemeClr val="accent3"/>
              </a:solidFill>
              <a:latin typeface="Calibri"/>
              <a:ea typeface="Calibri"/>
              <a:cs typeface="Calibri"/>
              <a:sym typeface="Calibri"/>
            </a:endParaRPr>
          </a:p>
        </p:txBody>
      </p:sp>
      <p:sp>
        <p:nvSpPr>
          <p:cNvPr id="424" name="Shape 424"/>
          <p:cNvSpPr txBox="1">
            <a:spLocks noGrp="1"/>
          </p:cNvSpPr>
          <p:nvPr>
            <p:ph idx="1"/>
          </p:nvPr>
        </p:nvSpPr>
        <p:spPr>
          <a:xfrm>
            <a:off x="624691" y="1295400"/>
            <a:ext cx="3306153" cy="4730338"/>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998"/>
              <a:buFont typeface="Noto Sans Symbols"/>
              <a:buNone/>
            </a:pPr>
            <a:r>
              <a:rPr lang="en-US" sz="2220" b="0" i="0" u="none" strike="noStrike" cap="none">
                <a:solidFill>
                  <a:schemeClr val="dk1"/>
                </a:solidFill>
                <a:latin typeface="Calibri"/>
                <a:ea typeface="Calibri"/>
                <a:cs typeface="Calibri"/>
                <a:sym typeface="Calibri"/>
              </a:rPr>
              <a:t>Pokemon Go launched a hit app! The application was a viral, overnight roaring success.</a:t>
            </a:r>
            <a:endParaRPr/>
          </a:p>
          <a:p>
            <a:pPr marL="0" marR="0" lvl="0" indent="0" algn="l" rtl="0">
              <a:lnSpc>
                <a:spcPct val="80000"/>
              </a:lnSpc>
              <a:spcBef>
                <a:spcPts val="444"/>
              </a:spcBef>
              <a:spcAft>
                <a:spcPts val="0"/>
              </a:spcAft>
              <a:buClr>
                <a:schemeClr val="accent3"/>
              </a:buClr>
              <a:buSzPts val="1998"/>
              <a:buFont typeface="Noto Sans Symbols"/>
              <a:buNone/>
            </a:pPr>
            <a:r>
              <a:rPr lang="en-US" sz="2220" b="0" i="0" u="none" strike="noStrike" cap="none">
                <a:solidFill>
                  <a:schemeClr val="dk1"/>
                </a:solidFill>
                <a:latin typeface="Calibri"/>
                <a:ea typeface="Calibri"/>
                <a:cs typeface="Calibri"/>
                <a:sym typeface="Calibri"/>
              </a:rPr>
              <a:t> The challenge? It rapidly had 50x the worst case traffic estimate and grew rapidly</a:t>
            </a:r>
            <a:endParaRPr/>
          </a:p>
          <a:p>
            <a:pPr marL="457200" marR="0" lvl="0" indent="-457200" algn="l" rtl="0">
              <a:lnSpc>
                <a:spcPct val="8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Achieved the same active users in a month that took Twitter years to reach</a:t>
            </a:r>
            <a:endParaRPr/>
          </a:p>
          <a:p>
            <a:pPr marL="457200" marR="0" lvl="0" indent="-457200" algn="l" rtl="0">
              <a:lnSpc>
                <a:spcPct val="8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Was the most downloaded app in history within a few days</a:t>
            </a:r>
            <a:endParaRPr/>
          </a:p>
        </p:txBody>
      </p:sp>
      <p:pic>
        <p:nvPicPr>
          <p:cNvPr id="423" name="Shape 423"/>
          <p:cNvPicPr preferRelativeResize="0"/>
          <p:nvPr/>
        </p:nvPicPr>
        <p:blipFill rotWithShape="1">
          <a:blip r:embed="rId3">
            <a:alphaModFix/>
          </a:blip>
          <a:srcRect/>
          <a:stretch/>
        </p:blipFill>
        <p:spPr>
          <a:xfrm>
            <a:off x="4114800" y="1198790"/>
            <a:ext cx="4842933" cy="2724150"/>
          </a:xfrm>
          <a:prstGeom prst="rect">
            <a:avLst/>
          </a:prstGeom>
          <a:noFill/>
          <a:ln>
            <a:noFill/>
          </a:ln>
        </p:spPr>
      </p:pic>
      <p:pic>
        <p:nvPicPr>
          <p:cNvPr id="425" name="Shape 425"/>
          <p:cNvPicPr preferRelativeResize="0"/>
          <p:nvPr/>
        </p:nvPicPr>
        <p:blipFill rotWithShape="1">
          <a:blip r:embed="rId4">
            <a:alphaModFix/>
          </a:blip>
          <a:srcRect/>
          <a:stretch/>
        </p:blipFill>
        <p:spPr>
          <a:xfrm>
            <a:off x="6612466" y="4174177"/>
            <a:ext cx="2317926" cy="1851561"/>
          </a:xfrm>
          <a:prstGeom prst="rect">
            <a:avLst/>
          </a:prstGeom>
          <a:noFill/>
          <a:ln>
            <a:noFill/>
          </a:ln>
        </p:spPr>
      </p:pic>
      <p:pic>
        <p:nvPicPr>
          <p:cNvPr id="426" name="Shape 426"/>
          <p:cNvPicPr preferRelativeResize="0"/>
          <p:nvPr/>
        </p:nvPicPr>
        <p:blipFill rotWithShape="1">
          <a:blip r:embed="rId5">
            <a:alphaModFix/>
          </a:blip>
          <a:srcRect/>
          <a:stretch/>
        </p:blipFill>
        <p:spPr>
          <a:xfrm>
            <a:off x="4114800" y="4174177"/>
            <a:ext cx="2313711" cy="181791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Pokemon Go: Action</a:t>
            </a:r>
            <a:endParaRPr sz="3600" b="1" i="0" u="none" strike="noStrike" cap="none">
              <a:solidFill>
                <a:schemeClr val="accent3"/>
              </a:solidFill>
              <a:latin typeface="Calibri"/>
              <a:ea typeface="Calibri"/>
              <a:cs typeface="Calibri"/>
              <a:sym typeface="Calibri"/>
            </a:endParaRPr>
          </a:p>
        </p:txBody>
      </p:sp>
      <p:sp>
        <p:nvSpPr>
          <p:cNvPr id="433" name="Shape 433"/>
          <p:cNvSpPr txBox="1">
            <a:spLocks noGrp="1"/>
          </p:cNvSpPr>
          <p:nvPr>
            <p:ph idx="1"/>
          </p:nvPr>
        </p:nvSpPr>
        <p:spPr>
          <a:xfrm>
            <a:off x="624692" y="1295400"/>
            <a:ext cx="8214508" cy="4495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160"/>
              <a:buFont typeface="Noto Sans Symbols"/>
              <a:buNone/>
            </a:pPr>
            <a:r>
              <a:rPr lang="en-US" sz="2400" b="0" i="0" u="none" strike="noStrike" cap="none">
                <a:solidFill>
                  <a:schemeClr val="dk1"/>
                </a:solidFill>
                <a:latin typeface="Calibri"/>
                <a:ea typeface="Calibri"/>
                <a:cs typeface="Calibri"/>
                <a:sym typeface="Calibri"/>
              </a:rPr>
              <a:t>Application for the logic ran on Google Container Engine powered by Kubernetes.</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Enabled automation to scale the application to millions of users</a:t>
            </a:r>
            <a:endParaRPr sz="24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Also enabled upgrading the version of the cluster and load balancer without downtime while millions of players were online</a:t>
            </a:r>
            <a:endParaRPr sz="2400" b="0" i="0" u="none" strike="noStrike" cap="none">
              <a:solidFill>
                <a:schemeClr val="dk1"/>
              </a:solidFill>
              <a:latin typeface="Calibri"/>
              <a:ea typeface="Calibri"/>
              <a:cs typeface="Calibri"/>
              <a:sym typeface="Calibri"/>
            </a:endParaRPr>
          </a:p>
          <a:p>
            <a:pPr marL="0" marR="0" lvl="0" indent="0" algn="l" rtl="0">
              <a:lnSpc>
                <a:spcPct val="90000"/>
              </a:lnSpc>
              <a:spcBef>
                <a:spcPts val="480"/>
              </a:spcBef>
              <a:spcAft>
                <a:spcPts val="0"/>
              </a:spcAft>
              <a:buClr>
                <a:schemeClr val="accent3"/>
              </a:buClr>
              <a:buSzPts val="2160"/>
              <a:buFont typeface="Noto Sans Symbols"/>
              <a:buNone/>
            </a:pPr>
            <a:endParaRPr sz="2400" b="0" i="0" u="none" strike="noStrike" cap="none">
              <a:solidFill>
                <a:schemeClr val="dk1"/>
              </a:solidFill>
              <a:latin typeface="Calibri"/>
              <a:ea typeface="Calibri"/>
              <a:cs typeface="Calibri"/>
              <a:sym typeface="Calibri"/>
            </a:endParaRPr>
          </a:p>
          <a:p>
            <a:pPr marL="457200" marR="0" lvl="0" indent="-320040" algn="l" rtl="0">
              <a:lnSpc>
                <a:spcPct val="90000"/>
              </a:lnSpc>
              <a:spcBef>
                <a:spcPts val="480"/>
              </a:spcBef>
              <a:spcAft>
                <a:spcPts val="0"/>
              </a:spcAft>
              <a:buClr>
                <a:schemeClr val="accent3"/>
              </a:buClr>
              <a:buSzPts val="2160"/>
              <a:buFont typeface="Noto Sans Symbols"/>
              <a:buNone/>
            </a:pPr>
            <a:endParaRPr sz="2400" b="0" i="0" u="none" strike="noStrike" cap="none">
              <a:solidFill>
                <a:schemeClr val="dk1"/>
              </a:solidFill>
              <a:latin typeface="Calibri"/>
              <a:ea typeface="Calibri"/>
              <a:cs typeface="Calibri"/>
              <a:sym typeface="Calibri"/>
            </a:endParaRPr>
          </a:p>
        </p:txBody>
      </p:sp>
      <p:pic>
        <p:nvPicPr>
          <p:cNvPr id="434" name="Shape 434"/>
          <p:cNvPicPr preferRelativeResize="0"/>
          <p:nvPr/>
        </p:nvPicPr>
        <p:blipFill rotWithShape="1">
          <a:blip r:embed="rId3">
            <a:alphaModFix/>
          </a:blip>
          <a:srcRect/>
          <a:stretch/>
        </p:blipFill>
        <p:spPr>
          <a:xfrm>
            <a:off x="5071836" y="3848100"/>
            <a:ext cx="3454400" cy="1943100"/>
          </a:xfrm>
          <a:prstGeom prst="rect">
            <a:avLst/>
          </a:prstGeom>
          <a:noFill/>
          <a:ln>
            <a:noFill/>
          </a:ln>
        </p:spPr>
      </p:pic>
      <p:pic>
        <p:nvPicPr>
          <p:cNvPr id="435" name="Shape 435"/>
          <p:cNvPicPr preferRelativeResize="0"/>
          <p:nvPr/>
        </p:nvPicPr>
        <p:blipFill rotWithShape="1">
          <a:blip r:embed="rId4">
            <a:alphaModFix/>
          </a:blip>
          <a:srcRect/>
          <a:stretch/>
        </p:blipFill>
        <p:spPr>
          <a:xfrm>
            <a:off x="661308" y="3848100"/>
            <a:ext cx="3413908" cy="209955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Pokemon Go: Action</a:t>
            </a:r>
            <a:endParaRPr sz="3600" b="1" i="0" u="none" strike="noStrike" cap="none">
              <a:solidFill>
                <a:schemeClr val="accent3"/>
              </a:solidFill>
              <a:latin typeface="Calibri"/>
              <a:ea typeface="Calibri"/>
              <a:cs typeface="Calibri"/>
              <a:sym typeface="Calibri"/>
            </a:endParaRPr>
          </a:p>
        </p:txBody>
      </p:sp>
      <p:sp>
        <p:nvSpPr>
          <p:cNvPr id="442" name="Shape 442"/>
          <p:cNvSpPr txBox="1">
            <a:spLocks noGrp="1"/>
          </p:cNvSpPr>
          <p:nvPr>
            <p:ph idx="1"/>
          </p:nvPr>
        </p:nvSpPr>
        <p:spPr>
          <a:xfrm>
            <a:off x="624692" y="1295400"/>
            <a:ext cx="8214508" cy="4495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160"/>
              <a:buFont typeface="Noto Sans Symbols"/>
              <a:buNone/>
            </a:pPr>
            <a:r>
              <a:rPr lang="en-US" sz="2400" b="0" i="0" u="none" strike="noStrike" cap="none">
                <a:solidFill>
                  <a:schemeClr val="dk1"/>
                </a:solidFill>
                <a:latin typeface="Calibri"/>
                <a:ea typeface="Calibri"/>
                <a:cs typeface="Calibri"/>
                <a:sym typeface="Calibri"/>
              </a:rPr>
              <a:t>Even Google doesn’t have unlimited resources and engineers</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Google CRE (Cloud Reliability Engineer team) worked closely with Niantic to review and optimize the architecture.</a:t>
            </a:r>
            <a:endParaRPr/>
          </a:p>
          <a:p>
            <a:pPr marL="0" marR="0" lvl="0" indent="0" algn="l" rtl="0">
              <a:lnSpc>
                <a:spcPct val="90000"/>
              </a:lnSpc>
              <a:spcBef>
                <a:spcPts val="480"/>
              </a:spcBef>
              <a:spcAft>
                <a:spcPts val="0"/>
              </a:spcAft>
              <a:buClr>
                <a:schemeClr val="accent3"/>
              </a:buClr>
              <a:buSzPts val="2160"/>
              <a:buFont typeface="Noto Sans Symbols"/>
              <a:buNone/>
            </a:pPr>
            <a:r>
              <a:rPr lang="en-US" sz="2400" b="0" i="0" u="none" strike="noStrike" cap="none">
                <a:solidFill>
                  <a:schemeClr val="dk1"/>
                </a:solidFill>
                <a:latin typeface="Calibri"/>
                <a:ea typeface="Calibri"/>
                <a:cs typeface="Calibri"/>
                <a:sym typeface="Calibri"/>
              </a:rPr>
              <a:t>Pokemon Go used Cloud Datastore, a cloud native NoSQL database. </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a:p>
          <a:p>
            <a:pPr marL="0" marR="0" lvl="0" indent="0" algn="l" rtl="0">
              <a:lnSpc>
                <a:spcPct val="90000"/>
              </a:lnSpc>
              <a:spcBef>
                <a:spcPts val="480"/>
              </a:spcBef>
              <a:spcAft>
                <a:spcPts val="0"/>
              </a:spcAft>
              <a:buClr>
                <a:schemeClr val="accent3"/>
              </a:buClr>
              <a:buSzPts val="2160"/>
              <a:buFont typeface="Noto Sans Symbols"/>
              <a:buNone/>
            </a:pPr>
            <a:endParaRPr sz="2400" b="0" i="0" u="none" strike="noStrike" cap="none">
              <a:solidFill>
                <a:schemeClr val="dk1"/>
              </a:solidFill>
              <a:latin typeface="Calibri"/>
              <a:ea typeface="Calibri"/>
              <a:cs typeface="Calibri"/>
              <a:sym typeface="Calibri"/>
            </a:endParaRPr>
          </a:p>
          <a:p>
            <a:pPr marL="457200" marR="0" lvl="0" indent="-320040" algn="l" rtl="0">
              <a:lnSpc>
                <a:spcPct val="90000"/>
              </a:lnSpc>
              <a:spcBef>
                <a:spcPts val="480"/>
              </a:spcBef>
              <a:spcAft>
                <a:spcPts val="0"/>
              </a:spcAft>
              <a:buClr>
                <a:schemeClr val="accent3"/>
              </a:buClr>
              <a:buSzPts val="2160"/>
              <a:buFont typeface="Noto Sans Symbols"/>
              <a:buNone/>
            </a:pPr>
            <a:endParaRPr sz="2400" b="0" i="0" u="none" strike="noStrike" cap="none">
              <a:solidFill>
                <a:schemeClr val="dk1"/>
              </a:solidFill>
              <a:latin typeface="Calibri"/>
              <a:ea typeface="Calibri"/>
              <a:cs typeface="Calibri"/>
              <a:sym typeface="Calibri"/>
            </a:endParaRPr>
          </a:p>
        </p:txBody>
      </p:sp>
      <p:pic>
        <p:nvPicPr>
          <p:cNvPr id="443" name="Shape 443"/>
          <p:cNvPicPr preferRelativeResize="0"/>
          <p:nvPr/>
        </p:nvPicPr>
        <p:blipFill rotWithShape="1">
          <a:blip r:embed="rId3">
            <a:alphaModFix/>
          </a:blip>
          <a:srcRect/>
          <a:stretch/>
        </p:blipFill>
        <p:spPr>
          <a:xfrm>
            <a:off x="6740782" y="4312970"/>
            <a:ext cx="1804257" cy="1562100"/>
          </a:xfrm>
          <a:prstGeom prst="rect">
            <a:avLst/>
          </a:prstGeom>
          <a:noFill/>
          <a:ln>
            <a:noFill/>
          </a:ln>
        </p:spPr>
      </p:pic>
      <p:pic>
        <p:nvPicPr>
          <p:cNvPr id="444" name="Shape 444"/>
          <p:cNvPicPr preferRelativeResize="0"/>
          <p:nvPr/>
        </p:nvPicPr>
        <p:blipFill rotWithShape="1">
          <a:blip r:embed="rId4">
            <a:alphaModFix/>
          </a:blip>
          <a:srcRect/>
          <a:stretch/>
        </p:blipFill>
        <p:spPr>
          <a:xfrm>
            <a:off x="762000" y="4255820"/>
            <a:ext cx="5029200" cy="167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Pokemon Go: Result</a:t>
            </a:r>
            <a:endParaRPr sz="3600" b="1" i="0" u="none" strike="noStrike" cap="none">
              <a:solidFill>
                <a:schemeClr val="accent3"/>
              </a:solidFill>
              <a:latin typeface="Calibri"/>
              <a:ea typeface="Calibri"/>
              <a:cs typeface="Calibri"/>
              <a:sym typeface="Calibri"/>
            </a:endParaRPr>
          </a:p>
        </p:txBody>
      </p:sp>
      <p:sp>
        <p:nvSpPr>
          <p:cNvPr id="451" name="Shape 451"/>
          <p:cNvSpPr txBox="1">
            <a:spLocks noGrp="1"/>
          </p:cNvSpPr>
          <p:nvPr>
            <p:ph idx="1"/>
          </p:nvPr>
        </p:nvSpPr>
        <p:spPr>
          <a:xfrm>
            <a:off x="624692" y="1295400"/>
            <a:ext cx="8214508" cy="4495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160"/>
              <a:buFont typeface="Noto Sans Symbols"/>
              <a:buNone/>
            </a:pPr>
            <a:r>
              <a:rPr lang="en-US" sz="2400" b="0" i="0" u="none" strike="noStrike" cap="none">
                <a:solidFill>
                  <a:schemeClr val="dk1"/>
                </a:solidFill>
                <a:latin typeface="Calibri"/>
                <a:ea typeface="Calibri"/>
                <a:cs typeface="Calibri"/>
                <a:sym typeface="Calibri"/>
              </a:rPr>
              <a:t>Was able to launch in Japan a mere two weeks after the US launch, where they received 3x the US users without incident.</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Was the largest Kubernetes deployment ever, with multitude of bugs identified, fixed and merged into the open source repo</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The cluster ended up utilizing tens of thousands of cores</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Arguably the first successful overnight/viral planet-wide launch</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Was eventually downloaded more than 500 million times and 25 million players at peak</a:t>
            </a:r>
            <a:endParaRPr sz="24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Inspired users to walk over 5.4 billion miles over the course of a year due to gameplay</a:t>
            </a:r>
            <a:endParaRPr sz="2400" b="0" i="0" u="none" strike="noStrike" cap="none">
              <a:solidFill>
                <a:schemeClr val="dk1"/>
              </a:solidFill>
              <a:latin typeface="Calibri"/>
              <a:ea typeface="Calibri"/>
              <a:cs typeface="Calibri"/>
              <a:sym typeface="Calibri"/>
            </a:endParaRPr>
          </a:p>
          <a:p>
            <a:pPr marL="457200" marR="0" lvl="0" indent="-320040" algn="l" rtl="0">
              <a:lnSpc>
                <a:spcPct val="90000"/>
              </a:lnSpc>
              <a:spcBef>
                <a:spcPts val="480"/>
              </a:spcBef>
              <a:spcAft>
                <a:spcPts val="0"/>
              </a:spcAft>
              <a:buClr>
                <a:schemeClr val="accent3"/>
              </a:buClr>
              <a:buSzPts val="2160"/>
              <a:buFont typeface="Noto Sans Symbols"/>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Containers</a:t>
            </a:r>
            <a:endParaRPr sz="3600" b="1" i="0" u="none" strike="noStrike" cap="none">
              <a:solidFill>
                <a:schemeClr val="accent3"/>
              </a:solidFill>
              <a:latin typeface="Calibri"/>
              <a:ea typeface="Calibri"/>
              <a:cs typeface="Calibri"/>
              <a:sym typeface="Calibri"/>
            </a:endParaRPr>
          </a:p>
        </p:txBody>
      </p:sp>
      <p:pic>
        <p:nvPicPr>
          <p:cNvPr id="457" name="Shape 457"/>
          <p:cNvPicPr preferRelativeResize="0">
            <a:picLocks noGrp="1"/>
          </p:cNvPicPr>
          <p:nvPr>
            <p:ph idx="1"/>
          </p:nvPr>
        </p:nvPicPr>
        <p:blipFill rotWithShape="1">
          <a:blip r:embed="rId3">
            <a:alphaModFix/>
          </a:blip>
          <a:srcRect/>
          <a:stretch/>
        </p:blipFill>
        <p:spPr>
          <a:xfrm>
            <a:off x="1719735" y="1520688"/>
            <a:ext cx="5704530" cy="44195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Container Advantages</a:t>
            </a:r>
            <a:endParaRPr sz="3600" b="1" i="0" u="none" strike="noStrike" cap="none">
              <a:solidFill>
                <a:schemeClr val="accent3"/>
              </a:solidFill>
              <a:latin typeface="Calibri"/>
              <a:ea typeface="Calibri"/>
              <a:cs typeface="Calibri"/>
              <a:sym typeface="Calibri"/>
            </a:endParaRPr>
          </a:p>
        </p:txBody>
      </p:sp>
      <p:sp>
        <p:nvSpPr>
          <p:cNvPr id="463" name="Shape 463"/>
          <p:cNvSpPr txBox="1">
            <a:spLocks noGrp="1"/>
          </p:cNvSpPr>
          <p:nvPr>
            <p:ph idx="1"/>
          </p:nvPr>
        </p:nvSpPr>
        <p:spPr>
          <a:xfrm>
            <a:off x="628650" y="1524001"/>
            <a:ext cx="7677150" cy="2057399"/>
          </a:xfrm>
          <a:prstGeom prst="rect">
            <a:avLst/>
          </a:prstGeom>
          <a:noFill/>
          <a:ln>
            <a:noFill/>
          </a:ln>
        </p:spPr>
        <p:txBody>
          <a:bodyPr spcFirstLastPara="1" wrap="square" lIns="91425" tIns="45700" rIns="91425" bIns="45700" anchor="t" anchorCtr="0">
            <a:noAutofit/>
          </a:bodyPr>
          <a:lstStyle/>
          <a:p>
            <a:pPr marL="457200" marR="0" lvl="0" indent="-457200" algn="l" rtl="0">
              <a:lnSpc>
                <a:spcPct val="80000"/>
              </a:lnSpc>
              <a:spcBef>
                <a:spcPts val="0"/>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Portable</a:t>
            </a:r>
            <a:endParaRPr/>
          </a:p>
          <a:p>
            <a:pPr marL="457200" marR="0" lvl="0" indent="-457200" algn="l" rtl="0">
              <a:lnSpc>
                <a:spcPct val="8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Isolated</a:t>
            </a:r>
            <a:endParaRPr/>
          </a:p>
          <a:p>
            <a:pPr marL="457200" marR="0" lvl="0" indent="-457200" algn="l" rtl="0">
              <a:lnSpc>
                <a:spcPct val="8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Lighter footprint &amp; overhead (vs VMs)</a:t>
            </a:r>
            <a:endParaRPr/>
          </a:p>
          <a:p>
            <a:pPr marL="457200" marR="0" lvl="0" indent="-457200" algn="l" rtl="0">
              <a:lnSpc>
                <a:spcPct val="8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Simplify Devops practices</a:t>
            </a:r>
            <a:endParaRPr/>
          </a:p>
          <a:p>
            <a:pPr marL="457200" marR="0" lvl="0" indent="-457200" algn="l" rtl="0">
              <a:lnSpc>
                <a:spcPct val="8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Speed up Continuous Integration</a:t>
            </a:r>
            <a:endParaRPr/>
          </a:p>
          <a:p>
            <a:pPr marL="457200" marR="0" lvl="0" indent="-457200" algn="l" rtl="0">
              <a:lnSpc>
                <a:spcPct val="8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Empower Microservice architectures and adoption</a:t>
            </a:r>
            <a:endParaRPr/>
          </a:p>
          <a:p>
            <a:pPr marL="457200" marR="0" lvl="0" indent="-288036" algn="l" rtl="0">
              <a:lnSpc>
                <a:spcPct val="80000"/>
              </a:lnSpc>
              <a:spcBef>
                <a:spcPts val="592"/>
              </a:spcBef>
              <a:spcAft>
                <a:spcPts val="0"/>
              </a:spcAft>
              <a:buClr>
                <a:schemeClr val="accent3"/>
              </a:buClr>
              <a:buSzPts val="2664"/>
              <a:buFont typeface="Noto Sans Symbols"/>
              <a:buNone/>
            </a:pPr>
            <a:endParaRPr sz="2960" b="1" i="0" u="none" strike="noStrike" cap="none">
              <a:solidFill>
                <a:schemeClr val="dk1"/>
              </a:solidFill>
              <a:latin typeface="Calibri"/>
              <a:ea typeface="Calibri"/>
              <a:cs typeface="Calibri"/>
              <a:sym typeface="Calibri"/>
            </a:endParaRPr>
          </a:p>
        </p:txBody>
      </p:sp>
      <p:pic>
        <p:nvPicPr>
          <p:cNvPr id="464" name="Shape 464"/>
          <p:cNvPicPr preferRelativeResize="0"/>
          <p:nvPr/>
        </p:nvPicPr>
        <p:blipFill rotWithShape="1">
          <a:blip r:embed="rId3">
            <a:alphaModFix/>
          </a:blip>
          <a:srcRect/>
          <a:stretch/>
        </p:blipFill>
        <p:spPr>
          <a:xfrm>
            <a:off x="1676400" y="3886200"/>
            <a:ext cx="5118100" cy="207304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Challenges with multiple containers</a:t>
            </a:r>
            <a:endParaRPr sz="3600" b="1" i="0" u="none" strike="noStrike" cap="none">
              <a:solidFill>
                <a:schemeClr val="accent3"/>
              </a:solidFill>
              <a:latin typeface="Calibri"/>
              <a:ea typeface="Calibri"/>
              <a:cs typeface="Calibri"/>
              <a:sym typeface="Calibri"/>
            </a:endParaRPr>
          </a:p>
        </p:txBody>
      </p:sp>
      <p:pic>
        <p:nvPicPr>
          <p:cNvPr id="470" name="Shape 470"/>
          <p:cNvPicPr preferRelativeResize="0">
            <a:picLocks noGrp="1"/>
          </p:cNvPicPr>
          <p:nvPr>
            <p:ph idx="1"/>
          </p:nvPr>
        </p:nvPicPr>
        <p:blipFill rotWithShape="1">
          <a:blip r:embed="rId3">
            <a:alphaModFix/>
          </a:blip>
          <a:srcRect/>
          <a:stretch/>
        </p:blipFill>
        <p:spPr>
          <a:xfrm>
            <a:off x="247650" y="1752601"/>
            <a:ext cx="4055469" cy="3200400"/>
          </a:xfrm>
          <a:prstGeom prst="rect">
            <a:avLst/>
          </a:prstGeom>
          <a:noFill/>
          <a:ln>
            <a:noFill/>
          </a:ln>
        </p:spPr>
      </p:pic>
      <p:sp>
        <p:nvSpPr>
          <p:cNvPr id="471" name="Shape 471"/>
          <p:cNvSpPr txBox="1"/>
          <p:nvPr/>
        </p:nvSpPr>
        <p:spPr>
          <a:xfrm>
            <a:off x="4648200" y="1752601"/>
            <a:ext cx="4191000" cy="2862322"/>
          </a:xfrm>
          <a:prstGeom prst="rect">
            <a:avLst/>
          </a:prstGeom>
          <a:noFill/>
          <a:ln>
            <a:noFill/>
          </a:ln>
        </p:spPr>
        <p:txBody>
          <a:bodyPr spcFirstLastPara="1" wrap="square" lIns="91425" tIns="45700" rIns="91425" bIns="45700" anchor="t" anchorCtr="0">
            <a:no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to scale?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Once I scale, where are they?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do my containers find each other?</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should I manage port conflicts?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What if a host fails?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to update them? Health checks?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will I track their logs?</a:t>
            </a:r>
            <a:endParaRPr sz="18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Container Orchestration Tools</a:t>
            </a:r>
            <a:endParaRPr sz="3600" b="1" i="0" u="none" strike="noStrike" cap="none">
              <a:solidFill>
                <a:schemeClr val="accent3"/>
              </a:solidFill>
              <a:latin typeface="Calibri"/>
              <a:ea typeface="Calibri"/>
              <a:cs typeface="Calibri"/>
              <a:sym typeface="Calibri"/>
            </a:endParaRPr>
          </a:p>
        </p:txBody>
      </p:sp>
      <p:sp>
        <p:nvSpPr>
          <p:cNvPr id="477" name="Shape 477"/>
          <p:cNvSpPr txBox="1">
            <a:spLocks noGrp="1"/>
          </p:cNvSpPr>
          <p:nvPr>
            <p:ph idx="1"/>
          </p:nvPr>
        </p:nvSpPr>
        <p:spPr>
          <a:xfrm>
            <a:off x="628650" y="1524001"/>
            <a:ext cx="7886700" cy="761999"/>
          </a:xfrm>
          <a:prstGeom prst="rect">
            <a:avLst/>
          </a:prstGeom>
          <a:noFill/>
          <a:ln>
            <a:noFill/>
          </a:ln>
        </p:spPr>
        <p:txBody>
          <a:bodyPr spcFirstLastPara="1" wrap="square" lIns="91425" tIns="45700" rIns="91425" bIns="45700" anchor="t" anchorCtr="0">
            <a:noAutofit/>
          </a:bodyPr>
          <a:lstStyle/>
          <a:p>
            <a:pPr marL="457200" marR="0" lvl="0" indent="-457200" algn="l" rtl="0">
              <a:lnSpc>
                <a:spcPct val="80000"/>
              </a:lnSpc>
              <a:spcBef>
                <a:spcPts val="0"/>
              </a:spcBef>
              <a:spcAft>
                <a:spcPts val="0"/>
              </a:spcAft>
              <a:buClr>
                <a:schemeClr val="accent3"/>
              </a:buClr>
              <a:buSzPts val="1836"/>
              <a:buFont typeface="Noto Sans Symbols"/>
              <a:buChar char="▪"/>
            </a:pPr>
            <a:r>
              <a:rPr lang="en-US" sz="2040" b="0" i="0" u="none" strike="noStrike" cap="none">
                <a:solidFill>
                  <a:schemeClr val="dk1"/>
                </a:solidFill>
                <a:latin typeface="Calibri"/>
                <a:ea typeface="Calibri"/>
                <a:cs typeface="Calibri"/>
                <a:sym typeface="Calibri"/>
              </a:rPr>
              <a:t>The three most popular are: Kubernetes, Docker Swarm &amp; Mesos</a:t>
            </a:r>
            <a:endParaRPr sz="2040" b="0" i="0" u="none" strike="noStrike" cap="none">
              <a:solidFill>
                <a:schemeClr val="dk1"/>
              </a:solidFill>
              <a:latin typeface="Calibri"/>
              <a:ea typeface="Calibri"/>
              <a:cs typeface="Calibri"/>
              <a:sym typeface="Calibri"/>
            </a:endParaRPr>
          </a:p>
          <a:p>
            <a:pPr marL="457200" marR="0" lvl="0" indent="-457200" algn="l" rtl="0">
              <a:lnSpc>
                <a:spcPct val="80000"/>
              </a:lnSpc>
              <a:spcBef>
                <a:spcPts val="408"/>
              </a:spcBef>
              <a:spcAft>
                <a:spcPts val="0"/>
              </a:spcAft>
              <a:buClr>
                <a:schemeClr val="accent3"/>
              </a:buClr>
              <a:buSzPts val="1836"/>
              <a:buFont typeface="Noto Sans Symbols"/>
              <a:buChar char="▪"/>
            </a:pPr>
            <a:r>
              <a:rPr lang="en-US" sz="2040" b="0" i="0" u="none" strike="noStrike" cap="none">
                <a:solidFill>
                  <a:schemeClr val="dk1"/>
                </a:solidFill>
                <a:latin typeface="Calibri"/>
                <a:ea typeface="Calibri"/>
                <a:cs typeface="Calibri"/>
                <a:sym typeface="Calibri"/>
              </a:rPr>
              <a:t>Kubernetes has become the unofficial standard</a:t>
            </a:r>
            <a:endParaRPr sz="2040" b="0" i="0" u="none" strike="noStrike" cap="none">
              <a:solidFill>
                <a:schemeClr val="dk1"/>
              </a:solidFill>
              <a:latin typeface="Calibri"/>
              <a:ea typeface="Calibri"/>
              <a:cs typeface="Calibri"/>
              <a:sym typeface="Calibri"/>
            </a:endParaRPr>
          </a:p>
        </p:txBody>
      </p:sp>
      <p:pic>
        <p:nvPicPr>
          <p:cNvPr id="478" name="Shape 478"/>
          <p:cNvPicPr preferRelativeResize="0"/>
          <p:nvPr/>
        </p:nvPicPr>
        <p:blipFill rotWithShape="1">
          <a:blip r:embed="rId3">
            <a:alphaModFix/>
          </a:blip>
          <a:srcRect/>
          <a:stretch/>
        </p:blipFill>
        <p:spPr>
          <a:xfrm>
            <a:off x="1219200" y="2362200"/>
            <a:ext cx="6943663" cy="367287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Kubernetes Architecture</a:t>
            </a:r>
            <a:endParaRPr/>
          </a:p>
        </p:txBody>
      </p:sp>
      <p:pic>
        <p:nvPicPr>
          <p:cNvPr id="484" name="Shape 484"/>
          <p:cNvPicPr preferRelativeResize="0"/>
          <p:nvPr/>
        </p:nvPicPr>
        <p:blipFill>
          <a:blip r:embed="rId3">
            <a:alphaModFix/>
          </a:blip>
          <a:stretch>
            <a:fillRect/>
          </a:stretch>
        </p:blipFill>
        <p:spPr>
          <a:xfrm>
            <a:off x="817250" y="1986577"/>
            <a:ext cx="7509499" cy="3351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K8s Architecture – Networking view</a:t>
            </a:r>
            <a:endParaRPr sz="3600" b="1" i="0" u="none" strike="noStrike" cap="none">
              <a:solidFill>
                <a:schemeClr val="accent3"/>
              </a:solidFill>
              <a:latin typeface="Calibri"/>
              <a:ea typeface="Calibri"/>
              <a:cs typeface="Calibri"/>
              <a:sym typeface="Calibri"/>
            </a:endParaRPr>
          </a:p>
        </p:txBody>
      </p:sp>
      <p:pic>
        <p:nvPicPr>
          <p:cNvPr id="490" name="Shape 490"/>
          <p:cNvPicPr preferRelativeResize="0"/>
          <p:nvPr/>
        </p:nvPicPr>
        <p:blipFill rotWithShape="1">
          <a:blip r:embed="rId3">
            <a:alphaModFix/>
          </a:blip>
          <a:srcRect/>
          <a:stretch/>
        </p:blipFill>
        <p:spPr>
          <a:xfrm>
            <a:off x="1466850" y="1447800"/>
            <a:ext cx="6210300" cy="44241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What to expect from this class</a:t>
            </a:r>
            <a:endParaRPr sz="3600" b="1" i="0" u="none" strike="noStrike" cap="none">
              <a:solidFill>
                <a:schemeClr val="accent3"/>
              </a:solidFill>
              <a:latin typeface="Calibri"/>
              <a:ea typeface="Calibri"/>
              <a:cs typeface="Calibri"/>
              <a:sym typeface="Calibri"/>
            </a:endParaRPr>
          </a:p>
        </p:txBody>
      </p:sp>
      <p:sp>
        <p:nvSpPr>
          <p:cNvPr id="149" name="Shape 14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Flexibility</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Conversations</a:t>
            </a:r>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Literacy and awareness on many of the principles, tools, and practices</a:t>
            </a:r>
            <a:r>
              <a:rPr lang="en-US" sz="3200" b="1" i="0" u="none" strike="noStrike" cap="none">
                <a:solidFill>
                  <a:schemeClr val="dk1"/>
                </a:solidFill>
                <a:latin typeface="Calibri"/>
                <a:ea typeface="Calibri"/>
                <a:cs typeface="Calibri"/>
                <a:sym typeface="Calibri"/>
              </a:rPr>
              <a:t> surrounding Microservices culture, architecture and implementation.</a:t>
            </a:r>
            <a:endParaRPr sz="3200" b="1" i="0" u="none" strike="noStrike" cap="none">
              <a:solidFill>
                <a:schemeClr val="dk1"/>
              </a:solidFill>
              <a:latin typeface="Calibri"/>
              <a:ea typeface="Calibri"/>
              <a:cs typeface="Calibri"/>
              <a:sym typeface="Calibri"/>
            </a:endParaRPr>
          </a:p>
          <a:p>
            <a:pPr marL="457200" marR="0" lvl="0" indent="-457200" algn="l" rtl="0">
              <a:lnSpc>
                <a:spcPct val="90000"/>
              </a:lnSpc>
              <a:spcBef>
                <a:spcPts val="640"/>
              </a:spcBef>
              <a:spcAft>
                <a:spcPts val="0"/>
              </a:spcAft>
              <a:buClr>
                <a:schemeClr val="accent3"/>
              </a:buClr>
              <a:buSzPts val="2880"/>
              <a:buFont typeface="Noto Sans Symbols"/>
              <a:buChar char="▪"/>
            </a:pPr>
            <a:r>
              <a:rPr lang="en-US" sz="3200" b="0" i="0" u="none" strike="noStrike" cap="none">
                <a:solidFill>
                  <a:schemeClr val="dk1"/>
                </a:solidFill>
                <a:latin typeface="Calibri"/>
                <a:ea typeface="Calibri"/>
                <a:cs typeface="Calibri"/>
                <a:sym typeface="Calibri"/>
              </a:rPr>
              <a:t>An effort to focus on your own situations and challenges so you can act on what you learn.</a:t>
            </a:r>
            <a:endParaRPr/>
          </a:p>
          <a:p>
            <a:pPr marL="457200" marR="0" lvl="0" indent="-27432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K8s Architecture – Simplified</a:t>
            </a:r>
            <a:endParaRPr sz="3600" b="1" i="0" u="none" strike="noStrike" cap="none">
              <a:solidFill>
                <a:schemeClr val="accent3"/>
              </a:solidFill>
              <a:latin typeface="Calibri"/>
              <a:ea typeface="Calibri"/>
              <a:cs typeface="Calibri"/>
              <a:sym typeface="Calibri"/>
            </a:endParaRPr>
          </a:p>
        </p:txBody>
      </p:sp>
      <p:pic>
        <p:nvPicPr>
          <p:cNvPr id="496" name="Shape 496"/>
          <p:cNvPicPr preferRelativeResize="0"/>
          <p:nvPr/>
        </p:nvPicPr>
        <p:blipFill rotWithShape="1">
          <a:blip r:embed="rId3">
            <a:alphaModFix/>
          </a:blip>
          <a:srcRect/>
          <a:stretch/>
        </p:blipFill>
        <p:spPr>
          <a:xfrm>
            <a:off x="1524000" y="1524001"/>
            <a:ext cx="6096000" cy="446382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Stats</a:t>
            </a:r>
            <a:endParaRPr sz="3600" b="1" i="0" u="none" strike="noStrike" cap="none">
              <a:solidFill>
                <a:schemeClr val="accent3"/>
              </a:solidFill>
              <a:latin typeface="Calibri"/>
              <a:ea typeface="Calibri"/>
              <a:cs typeface="Calibri"/>
              <a:sym typeface="Calibri"/>
            </a:endParaRPr>
          </a:p>
        </p:txBody>
      </p:sp>
      <p:sp>
        <p:nvSpPr>
          <p:cNvPr id="502" name="Shape 502"/>
          <p:cNvSpPr txBox="1">
            <a:spLocks noGrp="1"/>
          </p:cNvSpPr>
          <p:nvPr>
            <p:ph idx="1"/>
          </p:nvPr>
        </p:nvSpPr>
        <p:spPr>
          <a:xfrm>
            <a:off x="628650" y="1524001"/>
            <a:ext cx="7886700" cy="1524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Top 100 project by stars</a:t>
            </a:r>
            <a:endParaRPr/>
          </a:p>
          <a:p>
            <a:pPr marL="457200" marR="0" lvl="0"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22k LinkedIn professionals</a:t>
            </a:r>
            <a:endParaRPr/>
          </a:p>
          <a:p>
            <a:pPr marL="457200" marR="0" lvl="0" indent="-457200" algn="l" rtl="0">
              <a:lnSpc>
                <a:spcPct val="90000"/>
              </a:lnSpc>
              <a:spcBef>
                <a:spcPts val="560"/>
              </a:spcBef>
              <a:spcAft>
                <a:spcPts val="0"/>
              </a:spcAft>
              <a:buClr>
                <a:schemeClr val="accent3"/>
              </a:buClr>
              <a:buSzPts val="2520"/>
              <a:buFont typeface="Noto Sans Symbols"/>
              <a:buChar char="▪"/>
            </a:pPr>
            <a:r>
              <a:rPr lang="en-US" sz="2800" b="0" i="0" u="none" strike="noStrike" cap="none">
                <a:solidFill>
                  <a:schemeClr val="dk1"/>
                </a:solidFill>
                <a:latin typeface="Calibri"/>
                <a:ea typeface="Calibri"/>
                <a:cs typeface="Calibri"/>
                <a:sym typeface="Calibri"/>
              </a:rPr>
              <a:t>Largest container management ecosystem</a:t>
            </a:r>
            <a:endParaRPr/>
          </a:p>
          <a:p>
            <a:pPr marL="457200" marR="0" lvl="0" indent="-27432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graphicFrame>
        <p:nvGraphicFramePr>
          <p:cNvPr id="503" name="Shape 503"/>
          <p:cNvGraphicFramePr/>
          <p:nvPr/>
        </p:nvGraphicFramePr>
        <p:xfrm>
          <a:off x="465382" y="3200399"/>
          <a:ext cx="3954225" cy="2655350"/>
        </p:xfrm>
        <a:graphic>
          <a:graphicData uri="http://schemas.openxmlformats.org/drawingml/2006/table">
            <a:tbl>
              <a:tblPr firstRow="1" bandRow="1">
                <a:noFill/>
                <a:tableStyleId>{F8A42C06-09E9-46AE-B7D7-2CC338C30B3A}</a:tableStyleId>
              </a:tblPr>
              <a:tblGrid>
                <a:gridCol w="1318075"/>
                <a:gridCol w="1318075"/>
                <a:gridCol w="1318075"/>
              </a:tblGrid>
              <a:tr h="377950">
                <a:tc gridSpan="3">
                  <a:txBody>
                    <a:bodyPr/>
                    <a:lstStyle/>
                    <a:p>
                      <a:pPr marL="0" marR="0" lvl="0" indent="0" algn="ctr" rtl="0">
                        <a:spcBef>
                          <a:spcPts val="0"/>
                        </a:spcBef>
                        <a:spcAft>
                          <a:spcPts val="0"/>
                        </a:spcAft>
                        <a:buNone/>
                      </a:pPr>
                      <a:r>
                        <a:rPr lang="en-US" sz="1800" u="none" strike="noStrike" cap="none"/>
                        <a:t>Github</a:t>
                      </a:r>
                      <a:endParaRPr sz="1800" u="none" strike="noStrike" cap="none"/>
                    </a:p>
                  </a:txBody>
                  <a:tcPr marL="91450" marR="91450" marT="45725" marB="45725" anchor="b"/>
                </a:tc>
                <a:tc hMerge="1">
                  <a:txBody>
                    <a:bodyPr/>
                    <a:lstStyle/>
                    <a:p>
                      <a:endParaRPr lang="en-US"/>
                    </a:p>
                  </a:txBody>
                  <a:tcPr/>
                </a:tc>
                <a:tc hMerge="1">
                  <a:txBody>
                    <a:bodyPr/>
                    <a:lstStyle/>
                    <a:p>
                      <a:endParaRPr lang="en-US"/>
                    </a:p>
                  </a:txBody>
                  <a:tcPr/>
                </a:tc>
              </a:tr>
              <a:tr h="944875">
                <a:tc>
                  <a:txBody>
                    <a:bodyPr/>
                    <a:lstStyle/>
                    <a:p>
                      <a:pPr marL="0" marR="0" lvl="0" indent="0" algn="ctr" rtl="0">
                        <a:spcBef>
                          <a:spcPts val="0"/>
                        </a:spcBef>
                        <a:spcAft>
                          <a:spcPts val="0"/>
                        </a:spcAft>
                        <a:buNone/>
                      </a:pPr>
                      <a:r>
                        <a:rPr lang="en-US" sz="1800" u="none" strike="noStrike" cap="none"/>
                        <a:t>54k+ Commits</a:t>
                      </a:r>
                      <a:endParaRPr sz="1800" u="none" strike="noStrike" cap="none"/>
                    </a:p>
                  </a:txBody>
                  <a:tcPr marL="91450" marR="91450" marT="45725" marB="45725" anchor="b"/>
                </a:tc>
                <a:tc>
                  <a:txBody>
                    <a:bodyPr/>
                    <a:lstStyle/>
                    <a:p>
                      <a:pPr marL="0" marR="0" lvl="0" indent="0" algn="ctr" rtl="0">
                        <a:spcBef>
                          <a:spcPts val="0"/>
                        </a:spcBef>
                        <a:spcAft>
                          <a:spcPts val="0"/>
                        </a:spcAft>
                        <a:buNone/>
                      </a:pPr>
                      <a:r>
                        <a:rPr lang="en-US" sz="1800" u="none" strike="noStrike" cap="none"/>
                        <a:t>280+ Releases</a:t>
                      </a:r>
                      <a:endParaRPr sz="1800" u="none" strike="noStrike" cap="none"/>
                    </a:p>
                  </a:txBody>
                  <a:tcPr marL="91450" marR="91450" marT="45725" marB="45725" anchor="b"/>
                </a:tc>
                <a:tc>
                  <a:txBody>
                    <a:bodyPr/>
                    <a:lstStyle/>
                    <a:p>
                      <a:pPr marL="0" marR="0" lvl="0" indent="0" algn="ctr" rtl="0">
                        <a:spcBef>
                          <a:spcPts val="0"/>
                        </a:spcBef>
                        <a:spcAft>
                          <a:spcPts val="0"/>
                        </a:spcAft>
                        <a:buNone/>
                      </a:pPr>
                      <a:r>
                        <a:rPr lang="en-US" sz="1800" u="none" strike="noStrike" cap="none"/>
                        <a:t>1365+ Contributors</a:t>
                      </a:r>
                      <a:endParaRPr sz="1800" u="none" strike="noStrike" cap="none"/>
                    </a:p>
                  </a:txBody>
                  <a:tcPr marL="91450" marR="91450" marT="45725" marB="45725" anchor="b"/>
                </a:tc>
              </a:tr>
              <a:tr h="1332525">
                <a:tc>
                  <a:txBody>
                    <a:bodyPr/>
                    <a:lstStyle/>
                    <a:p>
                      <a:pPr marL="0" marR="0" lvl="0" indent="0" algn="ctr" rtl="0">
                        <a:spcBef>
                          <a:spcPts val="0"/>
                        </a:spcBef>
                        <a:spcAft>
                          <a:spcPts val="0"/>
                        </a:spcAft>
                        <a:buNone/>
                      </a:pPr>
                      <a:r>
                        <a:rPr lang="en-US" sz="1800" u="none" strike="noStrike" cap="none"/>
                        <a:t>Top 100 Forked Github Project</a:t>
                      </a:r>
                      <a:endParaRPr sz="1800" u="none" strike="noStrike" cap="none"/>
                    </a:p>
                  </a:txBody>
                  <a:tcPr marL="91450" marR="91450" marT="45725" marB="45725" anchor="b"/>
                </a:tc>
                <a:tc>
                  <a:txBody>
                    <a:bodyPr/>
                    <a:lstStyle/>
                    <a:p>
                      <a:pPr marL="0" marR="0" lvl="0" indent="0" algn="ctr" rtl="0">
                        <a:spcBef>
                          <a:spcPts val="0"/>
                        </a:spcBef>
                        <a:spcAft>
                          <a:spcPts val="0"/>
                        </a:spcAft>
                        <a:buNone/>
                      </a:pPr>
                      <a:r>
                        <a:rPr lang="en-US" sz="1800" u="none" strike="noStrike" cap="none"/>
                        <a:t>Top 2 Starred Go Project</a:t>
                      </a:r>
                      <a:endParaRPr sz="1800" u="none" strike="noStrike" cap="none"/>
                    </a:p>
                  </a:txBody>
                  <a:tcPr marL="91450" marR="91450" marT="45725" marB="45725" anchor="b"/>
                </a:tc>
                <a:tc>
                  <a:txBody>
                    <a:bodyPr/>
                    <a:lstStyle/>
                    <a:p>
                      <a:pPr marL="0" marR="0" lvl="0" indent="0" algn="ctr" rtl="0">
                        <a:spcBef>
                          <a:spcPts val="0"/>
                        </a:spcBef>
                        <a:spcAft>
                          <a:spcPts val="0"/>
                        </a:spcAft>
                        <a:buNone/>
                      </a:pPr>
                      <a:r>
                        <a:rPr lang="en-US" sz="1800" u="none" strike="noStrike" cap="none"/>
                        <a:t>Top 0.01% Starred Github Project</a:t>
                      </a:r>
                      <a:endParaRPr sz="1800" u="none" strike="noStrike" cap="none"/>
                    </a:p>
                  </a:txBody>
                  <a:tcPr marL="91450" marR="91450" marT="45725" marB="45725" anchor="b"/>
                </a:tc>
              </a:tr>
            </a:tbl>
          </a:graphicData>
        </a:graphic>
      </p:graphicFrame>
      <p:pic>
        <p:nvPicPr>
          <p:cNvPr id="504" name="Shape 504"/>
          <p:cNvPicPr preferRelativeResize="0"/>
          <p:nvPr/>
        </p:nvPicPr>
        <p:blipFill rotWithShape="1">
          <a:blip r:embed="rId3">
            <a:alphaModFix/>
          </a:blip>
          <a:srcRect/>
          <a:stretch/>
        </p:blipFill>
        <p:spPr>
          <a:xfrm>
            <a:off x="5181600" y="3200400"/>
            <a:ext cx="3435350" cy="265595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Feature Comparison (March 2016)</a:t>
            </a:r>
            <a:endParaRPr sz="3600" b="1" i="0" u="none" strike="noStrike" cap="none">
              <a:solidFill>
                <a:schemeClr val="accent3"/>
              </a:solidFill>
              <a:latin typeface="Calibri"/>
              <a:ea typeface="Calibri"/>
              <a:cs typeface="Calibri"/>
              <a:sym typeface="Calibri"/>
            </a:endParaRPr>
          </a:p>
        </p:txBody>
      </p:sp>
      <p:pic>
        <p:nvPicPr>
          <p:cNvPr id="510" name="Shape 510"/>
          <p:cNvPicPr preferRelativeResize="0">
            <a:picLocks noGrp="1"/>
          </p:cNvPicPr>
          <p:nvPr>
            <p:ph idx="1"/>
          </p:nvPr>
        </p:nvPicPr>
        <p:blipFill rotWithShape="1">
          <a:blip r:embed="rId3">
            <a:alphaModFix/>
          </a:blip>
          <a:stretch/>
        </p:blipFill>
        <p:spPr>
          <a:xfrm>
            <a:off x="637625" y="2111926"/>
            <a:ext cx="7868749" cy="347711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Github</a:t>
            </a:r>
            <a:endParaRPr sz="3600" b="1" i="0" u="none" strike="noStrike" cap="none">
              <a:solidFill>
                <a:schemeClr val="accent3"/>
              </a:solidFill>
              <a:latin typeface="Calibri"/>
              <a:ea typeface="Calibri"/>
              <a:cs typeface="Calibri"/>
              <a:sym typeface="Calibri"/>
            </a:endParaRPr>
          </a:p>
        </p:txBody>
      </p:sp>
      <p:pic>
        <p:nvPicPr>
          <p:cNvPr id="516" name="Shape 516"/>
          <p:cNvPicPr preferRelativeResize="0">
            <a:picLocks noGrp="1"/>
          </p:cNvPicPr>
          <p:nvPr>
            <p:ph idx="1"/>
          </p:nvPr>
        </p:nvPicPr>
        <p:blipFill rotWithShape="1">
          <a:blip r:embed="rId3">
            <a:alphaModFix/>
          </a:blip>
          <a:srcRect/>
          <a:stretch/>
        </p:blipFill>
        <p:spPr>
          <a:xfrm>
            <a:off x="6477000" y="2590800"/>
            <a:ext cx="1757400" cy="1757400"/>
          </a:xfrm>
          <a:prstGeom prst="rect">
            <a:avLst/>
          </a:prstGeom>
          <a:noFill/>
          <a:ln>
            <a:noFill/>
          </a:ln>
        </p:spPr>
      </p:pic>
      <p:pic>
        <p:nvPicPr>
          <p:cNvPr id="518" name="Shape 518"/>
          <p:cNvPicPr preferRelativeResize="0"/>
          <p:nvPr/>
        </p:nvPicPr>
        <p:blipFill rotWithShape="1">
          <a:blip r:embed="rId4">
            <a:alphaModFix/>
          </a:blip>
          <a:srcRect/>
          <a:stretch/>
        </p:blipFill>
        <p:spPr>
          <a:xfrm>
            <a:off x="2895600" y="2743200"/>
            <a:ext cx="3365501" cy="1766888"/>
          </a:xfrm>
          <a:prstGeom prst="rect">
            <a:avLst/>
          </a:prstGeom>
          <a:noFill/>
          <a:ln>
            <a:noFill/>
          </a:ln>
        </p:spPr>
      </p:pic>
      <p:pic>
        <p:nvPicPr>
          <p:cNvPr id="519" name="Shape 519"/>
          <p:cNvPicPr preferRelativeResize="0"/>
          <p:nvPr/>
        </p:nvPicPr>
        <p:blipFill rotWithShape="1">
          <a:blip r:embed="rId5">
            <a:alphaModFix/>
          </a:blip>
          <a:srcRect/>
          <a:stretch/>
        </p:blipFill>
        <p:spPr>
          <a:xfrm>
            <a:off x="1066800" y="2867026"/>
            <a:ext cx="1481137" cy="14811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Github: Situation</a:t>
            </a:r>
            <a:endParaRPr sz="3600" b="1" i="0" u="none" strike="noStrike" cap="none">
              <a:solidFill>
                <a:schemeClr val="accent3"/>
              </a:solidFill>
              <a:latin typeface="Calibri"/>
              <a:ea typeface="Calibri"/>
              <a:cs typeface="Calibri"/>
              <a:sym typeface="Calibri"/>
            </a:endParaRPr>
          </a:p>
        </p:txBody>
      </p:sp>
      <p:sp>
        <p:nvSpPr>
          <p:cNvPr id="525" name="Shape 525"/>
          <p:cNvSpPr txBox="1">
            <a:spLocks noGrp="1"/>
          </p:cNvSpPr>
          <p:nvPr>
            <p:ph idx="1"/>
          </p:nvPr>
        </p:nvSpPr>
        <p:spPr>
          <a:xfrm>
            <a:off x="628650" y="1295401"/>
            <a:ext cx="4857900" cy="4876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160"/>
              <a:buFont typeface="Noto Sans Symbols"/>
              <a:buNone/>
            </a:pPr>
            <a:r>
              <a:rPr lang="en-US" sz="2400" b="0" i="0" u="none" strike="noStrike" cap="none">
                <a:solidFill>
                  <a:schemeClr val="dk1"/>
                </a:solidFill>
                <a:latin typeface="Calibri"/>
                <a:ea typeface="Calibri"/>
                <a:cs typeface="Calibri"/>
                <a:sym typeface="Calibri"/>
              </a:rPr>
              <a:t>Written in Ruby with Puppet managed servers, the Github legacy architecture had challenges</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As traffic grew, latency started to increase</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As more GitHubbers came on board, overhead increased</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New services began to take days, weeks or months to deploy</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i="0" u="none" strike="noStrike" cap="none">
                <a:solidFill>
                  <a:schemeClr val="dk1"/>
                </a:solidFill>
                <a:latin typeface="Calibri"/>
                <a:ea typeface="Calibri"/>
                <a:cs typeface="Calibri"/>
                <a:sym typeface="Calibri"/>
              </a:rPr>
              <a:t>Increasingly the SRE team began to spend a large percentage of their time on maintenance, not features</a:t>
            </a:r>
            <a:endParaRPr/>
          </a:p>
        </p:txBody>
      </p:sp>
      <p:pic>
        <p:nvPicPr>
          <p:cNvPr id="526" name="Shape 526"/>
          <p:cNvPicPr preferRelativeResize="0"/>
          <p:nvPr/>
        </p:nvPicPr>
        <p:blipFill rotWithShape="1">
          <a:blip r:embed="rId3">
            <a:alphaModFix/>
          </a:blip>
          <a:srcRect/>
          <a:stretch/>
        </p:blipFill>
        <p:spPr>
          <a:xfrm>
            <a:off x="5562600" y="1524001"/>
            <a:ext cx="3462596" cy="369887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Github: Situation</a:t>
            </a:r>
            <a:endParaRPr sz="3600" b="1" i="0" u="none" strike="noStrike" cap="none">
              <a:solidFill>
                <a:schemeClr val="accent3"/>
              </a:solidFill>
              <a:latin typeface="Calibri"/>
              <a:ea typeface="Calibri"/>
              <a:cs typeface="Calibri"/>
              <a:sym typeface="Calibri"/>
            </a:endParaRPr>
          </a:p>
        </p:txBody>
      </p:sp>
      <p:sp>
        <p:nvSpPr>
          <p:cNvPr id="532" name="Shape 532"/>
          <p:cNvSpPr txBox="1">
            <a:spLocks noGrp="1"/>
          </p:cNvSpPr>
          <p:nvPr>
            <p:ph idx="1"/>
          </p:nvPr>
        </p:nvSpPr>
        <p:spPr>
          <a:xfrm>
            <a:off x="628650" y="1295401"/>
            <a:ext cx="4248000" cy="4876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998"/>
              <a:buFont typeface="Noto Sans Symbols"/>
              <a:buNone/>
            </a:pPr>
            <a:r>
              <a:rPr lang="en-US" sz="2220" b="0" i="0" u="none" strike="noStrike" cap="none">
                <a:solidFill>
                  <a:schemeClr val="dk1"/>
                </a:solidFill>
                <a:latin typeface="Calibri"/>
                <a:ea typeface="Calibri"/>
                <a:cs typeface="Calibri"/>
                <a:sym typeface="Calibri"/>
              </a:rPr>
              <a:t>Over time, it because clear that this approach was not scaling. A joint team was formed to evaluate platforms against the following:</a:t>
            </a:r>
            <a:endParaRPr/>
          </a:p>
          <a:p>
            <a:pPr marL="457200" marR="0" lvl="0" indent="-457200" algn="l" rtl="0">
              <a:lnSpc>
                <a:spcPct val="9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Self Service platform for engineers to enable capacity</a:t>
            </a:r>
            <a:endParaRPr/>
          </a:p>
          <a:p>
            <a:pPr marL="457200" marR="0" lvl="0" indent="-457200" algn="l" rtl="0">
              <a:lnSpc>
                <a:spcPct val="9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Automate responding to changes in demand so changes can happen in seconds, not hours, days or more</a:t>
            </a:r>
            <a:endParaRPr/>
          </a:p>
          <a:p>
            <a:pPr marL="457200" marR="0" lvl="0" indent="-457200" algn="l" rtl="0">
              <a:lnSpc>
                <a:spcPct val="9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Insulate applications from differences between development, staging, production, enterprise and other environments</a:t>
            </a:r>
            <a:endParaRPr/>
          </a:p>
          <a:p>
            <a:pPr marL="457200" marR="0" lvl="0" indent="-330327" algn="l" rtl="0">
              <a:lnSpc>
                <a:spcPct val="90000"/>
              </a:lnSpc>
              <a:spcBef>
                <a:spcPts val="444"/>
              </a:spcBef>
              <a:spcAft>
                <a:spcPts val="0"/>
              </a:spcAft>
              <a:buClr>
                <a:schemeClr val="accent3"/>
              </a:buClr>
              <a:buSzPts val="1998"/>
              <a:buFont typeface="Noto Sans Symbols"/>
              <a:buNone/>
            </a:pPr>
            <a:endParaRPr sz="2220" b="0" i="0" u="none" strike="noStrike" cap="none">
              <a:solidFill>
                <a:schemeClr val="dk1"/>
              </a:solidFill>
              <a:latin typeface="Calibri"/>
              <a:ea typeface="Calibri"/>
              <a:cs typeface="Calibri"/>
              <a:sym typeface="Calibri"/>
            </a:endParaRPr>
          </a:p>
        </p:txBody>
      </p:sp>
      <p:sp>
        <p:nvSpPr>
          <p:cNvPr id="533" name="Shape 533"/>
          <p:cNvSpPr txBox="1"/>
          <p:nvPr/>
        </p:nvSpPr>
        <p:spPr>
          <a:xfrm>
            <a:off x="5486400" y="1284516"/>
            <a:ext cx="3505200" cy="4735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160"/>
              <a:buFont typeface="Noto Sans Symbols"/>
              <a:buNone/>
            </a:pPr>
            <a:r>
              <a:rPr lang="en-US" sz="2400" b="0">
                <a:solidFill>
                  <a:schemeClr val="dk1"/>
                </a:solidFill>
                <a:latin typeface="Calibri"/>
                <a:ea typeface="Calibri"/>
                <a:cs typeface="Calibri"/>
                <a:sym typeface="Calibri"/>
              </a:rPr>
              <a:t>Several properties helped Kubernetes stand out from other platforms </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a:solidFill>
                  <a:schemeClr val="dk1"/>
                </a:solidFill>
                <a:latin typeface="Calibri"/>
                <a:ea typeface="Calibri"/>
                <a:cs typeface="Calibri"/>
                <a:sym typeface="Calibri"/>
              </a:rPr>
              <a:t>Vibrant open source community</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a:solidFill>
                  <a:schemeClr val="dk1"/>
                </a:solidFill>
                <a:latin typeface="Calibri"/>
                <a:ea typeface="Calibri"/>
                <a:cs typeface="Calibri"/>
                <a:sym typeface="Calibri"/>
              </a:rPr>
              <a:t>First run experience meant a small application was up within hours</a:t>
            </a:r>
            <a:endParaRPr/>
          </a:p>
          <a:p>
            <a:pPr marL="457200" marR="0" lvl="0" indent="-457200" algn="l" rtl="0">
              <a:lnSpc>
                <a:spcPct val="90000"/>
              </a:lnSpc>
              <a:spcBef>
                <a:spcPts val="480"/>
              </a:spcBef>
              <a:spcAft>
                <a:spcPts val="0"/>
              </a:spcAft>
              <a:buClr>
                <a:schemeClr val="accent3"/>
              </a:buClr>
              <a:buSzPts val="2160"/>
              <a:buFont typeface="Noto Sans Symbols"/>
              <a:buChar char="▪"/>
            </a:pPr>
            <a:r>
              <a:rPr lang="en-US" sz="2400" b="0">
                <a:solidFill>
                  <a:schemeClr val="dk1"/>
                </a:solidFill>
                <a:latin typeface="Calibri"/>
                <a:ea typeface="Calibri"/>
                <a:cs typeface="Calibri"/>
                <a:sym typeface="Calibri"/>
              </a:rPr>
              <a:t>Wealth of information about the </a:t>
            </a:r>
            <a:r>
              <a:rPr lang="en-US" sz="2400" b="0" u="sng">
                <a:solidFill>
                  <a:schemeClr val="hlink"/>
                </a:solidFill>
                <a:latin typeface="Calibri"/>
                <a:ea typeface="Calibri"/>
                <a:cs typeface="Calibri"/>
                <a:sym typeface="Calibri"/>
                <a:hlinkClick r:id="rId3"/>
              </a:rPr>
              <a:t>experience </a:t>
            </a:r>
            <a:r>
              <a:rPr lang="en-US" sz="2400" b="0">
                <a:solidFill>
                  <a:schemeClr val="dk1"/>
                </a:solidFill>
                <a:latin typeface="Calibri"/>
                <a:ea typeface="Calibri"/>
                <a:cs typeface="Calibri"/>
                <a:sym typeface="Calibri"/>
              </a:rPr>
              <a:t>that motivated the design</a:t>
            </a:r>
            <a:endParaRPr sz="2400" b="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Github: Action</a:t>
            </a:r>
            <a:endParaRPr sz="3600" b="1" i="0" u="none" strike="noStrike" cap="none">
              <a:solidFill>
                <a:schemeClr val="accent3"/>
              </a:solidFill>
              <a:latin typeface="Calibri"/>
              <a:ea typeface="Calibri"/>
              <a:cs typeface="Calibri"/>
              <a:sym typeface="Calibri"/>
            </a:endParaRPr>
          </a:p>
        </p:txBody>
      </p:sp>
      <p:sp>
        <p:nvSpPr>
          <p:cNvPr id="539" name="Shape 539"/>
          <p:cNvSpPr txBox="1">
            <a:spLocks noGrp="1"/>
          </p:cNvSpPr>
          <p:nvPr>
            <p:ph idx="1"/>
          </p:nvPr>
        </p:nvSpPr>
        <p:spPr>
          <a:xfrm>
            <a:off x="624692" y="1295400"/>
            <a:ext cx="3185400" cy="2667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440"/>
              <a:buFont typeface="Noto Sans Symbols"/>
              <a:buNone/>
            </a:pPr>
            <a:r>
              <a:rPr lang="en-US" sz="1600" b="0" i="0" u="none" strike="noStrike" cap="none">
                <a:solidFill>
                  <a:schemeClr val="dk1"/>
                </a:solidFill>
                <a:latin typeface="Calibri"/>
                <a:ea typeface="Calibri"/>
                <a:cs typeface="Calibri"/>
                <a:sym typeface="Calibri"/>
              </a:rPr>
              <a:t>Before:</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Deploy environments were booked solid during business hours, challenging engineers ability to test their pull requests</a:t>
            </a:r>
            <a:endParaRPr/>
          </a:p>
          <a:p>
            <a:pPr marL="0" marR="0" lvl="0" indent="0" algn="l" rtl="0">
              <a:lnSpc>
                <a:spcPct val="90000"/>
              </a:lnSpc>
              <a:spcBef>
                <a:spcPts val="480"/>
              </a:spcBef>
              <a:spcAft>
                <a:spcPts val="0"/>
              </a:spcAft>
              <a:buClr>
                <a:schemeClr val="accent3"/>
              </a:buClr>
              <a:buSzPts val="2160"/>
              <a:buFont typeface="Noto Sans Symbols"/>
              <a:buNone/>
            </a:pPr>
            <a:endParaRPr sz="2400" b="0" i="0" u="none" strike="noStrike" cap="none">
              <a:solidFill>
                <a:schemeClr val="dk1"/>
              </a:solidFill>
              <a:latin typeface="Calibri"/>
              <a:ea typeface="Calibri"/>
              <a:cs typeface="Calibri"/>
              <a:sym typeface="Calibri"/>
            </a:endParaRPr>
          </a:p>
        </p:txBody>
      </p:sp>
      <p:pic>
        <p:nvPicPr>
          <p:cNvPr id="540" name="Shape 540"/>
          <p:cNvPicPr preferRelativeResize="0"/>
          <p:nvPr/>
        </p:nvPicPr>
        <p:blipFill rotWithShape="1">
          <a:blip r:embed="rId3">
            <a:alphaModFix/>
          </a:blip>
          <a:srcRect/>
          <a:stretch/>
        </p:blipFill>
        <p:spPr>
          <a:xfrm>
            <a:off x="457200" y="4298916"/>
            <a:ext cx="6248399" cy="1607965"/>
          </a:xfrm>
          <a:prstGeom prst="rect">
            <a:avLst/>
          </a:prstGeom>
          <a:noFill/>
          <a:ln>
            <a:noFill/>
          </a:ln>
        </p:spPr>
      </p:pic>
      <p:sp>
        <p:nvSpPr>
          <p:cNvPr id="541" name="Shape 541"/>
          <p:cNvSpPr txBox="1"/>
          <p:nvPr/>
        </p:nvSpPr>
        <p:spPr>
          <a:xfrm>
            <a:off x="3733800" y="1295400"/>
            <a:ext cx="5166600" cy="2667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440"/>
              <a:buFont typeface="Noto Sans Symbols"/>
              <a:buNone/>
            </a:pPr>
            <a:r>
              <a:rPr lang="en-US" sz="1600" b="0">
                <a:solidFill>
                  <a:schemeClr val="dk1"/>
                </a:solidFill>
                <a:latin typeface="Calibri"/>
                <a:ea typeface="Calibri"/>
                <a:cs typeface="Calibri"/>
                <a:sym typeface="Calibri"/>
              </a:rPr>
              <a:t>After:</a:t>
            </a:r>
            <a:br>
              <a:rPr lang="en-US" sz="1600" b="0">
                <a:solidFill>
                  <a:schemeClr val="dk1"/>
                </a:solidFill>
                <a:latin typeface="Calibri"/>
                <a:ea typeface="Calibri"/>
                <a:cs typeface="Calibri"/>
                <a:sym typeface="Calibri"/>
              </a:rPr>
            </a:br>
            <a:r>
              <a:rPr lang="en-US" sz="1600" b="0">
                <a:solidFill>
                  <a:schemeClr val="dk1"/>
                </a:solidFill>
                <a:latin typeface="Calibri"/>
                <a:ea typeface="Calibri"/>
                <a:cs typeface="Calibri"/>
                <a:sym typeface="Calibri"/>
              </a:rPr>
              <a:t>Implemented capability for a chat-based interface for creating isolated deploys of Github for pull requests. This greatly enabled developer throughput as it empowered engineers to self service new environments with their Pull Requests. </a:t>
            </a:r>
            <a:endParaRPr/>
          </a:p>
          <a:p>
            <a:pPr marL="0" marR="0" lvl="0" indent="0" algn="l" rtl="0">
              <a:lnSpc>
                <a:spcPct val="90000"/>
              </a:lnSpc>
              <a:spcBef>
                <a:spcPts val="480"/>
              </a:spcBef>
              <a:spcAft>
                <a:spcPts val="0"/>
              </a:spcAft>
              <a:buClr>
                <a:schemeClr val="accent3"/>
              </a:buClr>
              <a:buSzPts val="2160"/>
              <a:buFont typeface="Noto Sans Symbols"/>
              <a:buNone/>
            </a:pPr>
            <a:endParaRPr sz="2400" b="0">
              <a:solidFill>
                <a:schemeClr val="dk1"/>
              </a:solidFill>
              <a:latin typeface="Calibri"/>
              <a:ea typeface="Calibri"/>
              <a:cs typeface="Calibri"/>
              <a:sym typeface="Calibri"/>
            </a:endParaRPr>
          </a:p>
        </p:txBody>
      </p:sp>
      <p:pic>
        <p:nvPicPr>
          <p:cNvPr id="542" name="Shape 542"/>
          <p:cNvPicPr preferRelativeResize="0"/>
          <p:nvPr/>
        </p:nvPicPr>
        <p:blipFill rotWithShape="1">
          <a:blip r:embed="rId4">
            <a:alphaModFix/>
          </a:blip>
          <a:srcRect/>
          <a:stretch/>
        </p:blipFill>
        <p:spPr>
          <a:xfrm>
            <a:off x="5410200" y="2629889"/>
            <a:ext cx="3238500" cy="13567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Github: Result</a:t>
            </a:r>
            <a:endParaRPr sz="3600" b="1" i="0" u="none" strike="noStrike" cap="none">
              <a:solidFill>
                <a:schemeClr val="accent3"/>
              </a:solidFill>
              <a:latin typeface="Calibri"/>
              <a:ea typeface="Calibri"/>
              <a:cs typeface="Calibri"/>
              <a:sym typeface="Calibri"/>
            </a:endParaRPr>
          </a:p>
        </p:txBody>
      </p:sp>
      <p:sp>
        <p:nvSpPr>
          <p:cNvPr id="548" name="Shape 548"/>
          <p:cNvSpPr txBox="1">
            <a:spLocks noGrp="1"/>
          </p:cNvSpPr>
          <p:nvPr>
            <p:ph idx="1"/>
          </p:nvPr>
        </p:nvSpPr>
        <p:spPr>
          <a:xfrm>
            <a:off x="624692" y="1295400"/>
            <a:ext cx="4170900" cy="4739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440"/>
              <a:buFont typeface="Noto Sans Symbols"/>
              <a:buNone/>
            </a:pPr>
            <a:r>
              <a:rPr lang="en-US" sz="1600" b="0" i="0" u="none" strike="noStrike" cap="none">
                <a:solidFill>
                  <a:schemeClr val="dk1"/>
                </a:solidFill>
                <a:latin typeface="Calibri"/>
                <a:ea typeface="Calibri"/>
                <a:cs typeface="Calibri"/>
                <a:sym typeface="Calibri"/>
              </a:rPr>
              <a:t>Building on their success with the previous Kubernetes deployment, Github began to migrate their front end to Kubernetes</a:t>
            </a:r>
            <a:endParaRPr/>
          </a:p>
          <a:p>
            <a:pPr marL="457200" marR="0" lvl="0"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Migrated from Legacy system to a K8s cluster in AWS to finally a K8s cluster in their data center on bare metal</a:t>
            </a:r>
            <a:endParaRPr/>
          </a:p>
          <a:p>
            <a:pPr marL="457200" marR="0" lvl="0"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Traffic was migrated to the Kubernetes system without incident</a:t>
            </a:r>
            <a:endParaRPr/>
          </a:p>
          <a:p>
            <a:pPr marL="457200" marR="0" lvl="0"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The original goals of self service, responsiveness and scalable environments was achieved</a:t>
            </a:r>
            <a:endParaRPr/>
          </a:p>
          <a:p>
            <a:pPr marL="457200" marR="0" lvl="0"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Engineers have rolled out dozens of projects in a self service manner, and Github’s SRE’s are focusing more on delivering infrastructure products. </a:t>
            </a:r>
            <a:endParaRPr/>
          </a:p>
          <a:p>
            <a:pPr marL="457200" marR="0" lvl="0"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Github plans to start investigating and moving stateful services to K8s in the future. </a:t>
            </a:r>
            <a:endParaRPr/>
          </a:p>
          <a:p>
            <a:pPr marL="457200" marR="0" lvl="0" indent="-320040" algn="l" rtl="0">
              <a:lnSpc>
                <a:spcPct val="90000"/>
              </a:lnSpc>
              <a:spcBef>
                <a:spcPts val="480"/>
              </a:spcBef>
              <a:spcAft>
                <a:spcPts val="0"/>
              </a:spcAft>
              <a:buClr>
                <a:schemeClr val="accent3"/>
              </a:buClr>
              <a:buSzPts val="2160"/>
              <a:buFont typeface="Noto Sans Symbols"/>
              <a:buNone/>
            </a:pPr>
            <a:endParaRPr sz="2400" b="0" i="0" u="none" strike="noStrike" cap="none">
              <a:solidFill>
                <a:schemeClr val="dk1"/>
              </a:solidFill>
              <a:latin typeface="Calibri"/>
              <a:ea typeface="Calibri"/>
              <a:cs typeface="Calibri"/>
              <a:sym typeface="Calibri"/>
            </a:endParaRPr>
          </a:p>
        </p:txBody>
      </p:sp>
      <p:pic>
        <p:nvPicPr>
          <p:cNvPr id="549" name="Shape 549"/>
          <p:cNvPicPr preferRelativeResize="0"/>
          <p:nvPr/>
        </p:nvPicPr>
        <p:blipFill rotWithShape="1">
          <a:blip r:embed="rId3">
            <a:alphaModFix/>
          </a:blip>
          <a:srcRect/>
          <a:stretch/>
        </p:blipFill>
        <p:spPr>
          <a:xfrm>
            <a:off x="5109434" y="761999"/>
            <a:ext cx="3719710" cy="3733800"/>
          </a:xfrm>
          <a:prstGeom prst="rect">
            <a:avLst/>
          </a:prstGeom>
          <a:noFill/>
          <a:ln>
            <a:noFill/>
          </a:ln>
        </p:spPr>
      </p:pic>
      <p:pic>
        <p:nvPicPr>
          <p:cNvPr id="550" name="Shape 550"/>
          <p:cNvPicPr preferRelativeResize="0"/>
          <p:nvPr/>
        </p:nvPicPr>
        <p:blipFill rotWithShape="1">
          <a:blip r:embed="rId4">
            <a:alphaModFix/>
          </a:blip>
          <a:srcRect/>
          <a:stretch/>
        </p:blipFill>
        <p:spPr>
          <a:xfrm>
            <a:off x="5118340" y="4800600"/>
            <a:ext cx="4025660" cy="123383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Shape 5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a:t>Why </a:t>
            </a:r>
            <a:r>
              <a:rPr lang="en-US" sz="3600" b="1" i="0" u="none" strike="noStrike" cap="none">
                <a:solidFill>
                  <a:schemeClr val="accent3"/>
                </a:solidFill>
                <a:latin typeface="Calibri"/>
                <a:ea typeface="Calibri"/>
                <a:cs typeface="Calibri"/>
                <a:sym typeface="Calibri"/>
              </a:rPr>
              <a:t>Kubernetes? </a:t>
            </a:r>
            <a:endParaRPr sz="2800" b="1" i="0" u="none" strike="noStrike" cap="none">
              <a:solidFill>
                <a:schemeClr val="accent3"/>
              </a:solidFill>
              <a:latin typeface="Calibri"/>
              <a:ea typeface="Calibri"/>
              <a:cs typeface="Calibri"/>
              <a:sym typeface="Calibri"/>
            </a:endParaRPr>
          </a:p>
        </p:txBody>
      </p:sp>
      <p:sp>
        <p:nvSpPr>
          <p:cNvPr id="556" name="Shape 556"/>
          <p:cNvSpPr txBox="1">
            <a:spLocks noGrp="1"/>
          </p:cNvSpPr>
          <p:nvPr>
            <p:ph idx="1"/>
          </p:nvPr>
        </p:nvSpPr>
        <p:spPr>
          <a:xfrm>
            <a:off x="655500" y="1177250"/>
            <a:ext cx="7833000" cy="63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620"/>
              <a:buFont typeface="Noto Sans Symbols"/>
              <a:buNone/>
            </a:pPr>
            <a:r>
              <a:rPr lang="en-US" sz="1800" b="1" i="0" u="none" strike="noStrike" cap="none">
                <a:solidFill>
                  <a:schemeClr val="dk1"/>
                </a:solidFill>
                <a:latin typeface="Calibri"/>
                <a:ea typeface="Calibri"/>
                <a:cs typeface="Calibri"/>
                <a:sym typeface="Calibri"/>
              </a:rPr>
              <a:t>Kubernetes</a:t>
            </a:r>
            <a:r>
              <a:rPr lang="en-US" sz="1800" b="0" i="0" u="none" strike="noStrike" cap="none">
                <a:solidFill>
                  <a:schemeClr val="dk1"/>
                </a:solidFill>
                <a:latin typeface="Calibri"/>
                <a:ea typeface="Calibri"/>
                <a:cs typeface="Calibri"/>
                <a:sym typeface="Calibri"/>
              </a:rPr>
              <a:t> is an open-source system for automating deployment, scaling, and management of containerized applications.</a:t>
            </a:r>
            <a:endParaRPr/>
          </a:p>
        </p:txBody>
      </p:sp>
      <p:sp>
        <p:nvSpPr>
          <p:cNvPr id="557" name="Shape 557"/>
          <p:cNvSpPr txBox="1"/>
          <p:nvPr/>
        </p:nvSpPr>
        <p:spPr>
          <a:xfrm>
            <a:off x="628650" y="1765525"/>
            <a:ext cx="8230500" cy="41289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accent3"/>
              </a:buClr>
              <a:buSzPts val="1256"/>
              <a:buFont typeface="Noto Sans Symbols"/>
              <a:buNone/>
            </a:pP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3"/>
              </a:rPr>
              <a:t>Co-locating helper processes</a:t>
            </a:r>
            <a:r>
              <a:rPr lang="en-US" sz="1395" b="0">
                <a:solidFill>
                  <a:schemeClr val="dk1"/>
                </a:solidFill>
                <a:latin typeface="Calibri"/>
                <a:ea typeface="Calibri"/>
                <a:cs typeface="Calibri"/>
                <a:sym typeface="Calibri"/>
              </a:rPr>
              <a:t>, facilitating composite applications and preserving the one-application-per-container model</a:t>
            </a:r>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4"/>
              </a:rPr>
              <a:t>Mounting storage systems</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5"/>
              </a:rPr>
              <a:t>Distributing secrets</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6"/>
              </a:rPr>
              <a:t>Checking application health</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7"/>
              </a:rPr>
              <a:t>Replicating application instances</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8"/>
              </a:rPr>
              <a:t>Using Horizontal Pod Autoscaling</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9"/>
              </a:rPr>
              <a:t>Naming and discovering</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10"/>
              </a:rPr>
              <a:t>Balancing loads</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11"/>
              </a:rPr>
              <a:t>Rolling updates</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12"/>
              </a:rPr>
              <a:t>Monitoring resources</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13"/>
              </a:rPr>
              <a:t>Accessing and ingesting logs</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14"/>
              </a:rPr>
              <a:t>Debugging applications</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u="sng">
                <a:solidFill>
                  <a:schemeClr val="hlink"/>
                </a:solidFill>
                <a:latin typeface="Calibri"/>
                <a:ea typeface="Calibri"/>
                <a:cs typeface="Calibri"/>
                <a:sym typeface="Calibri"/>
                <a:hlinkClick r:id="rId15"/>
              </a:rPr>
              <a:t>Providing authentication and authorization</a:t>
            </a:r>
            <a:endParaRPr sz="1395" b="0">
              <a:solidFill>
                <a:schemeClr val="dk1"/>
              </a:solidFill>
              <a:latin typeface="Calibri"/>
              <a:ea typeface="Calibri"/>
              <a:cs typeface="Calibri"/>
              <a:sym typeface="Calibri"/>
            </a:endParaRPr>
          </a:p>
          <a:p>
            <a:pPr marL="457200" marR="0" lvl="0" indent="-457200" algn="l" rtl="0">
              <a:lnSpc>
                <a:spcPct val="70000"/>
              </a:lnSpc>
              <a:spcBef>
                <a:spcPts val="279"/>
              </a:spcBef>
              <a:spcAft>
                <a:spcPts val="0"/>
              </a:spcAft>
              <a:buClr>
                <a:schemeClr val="accent3"/>
              </a:buClr>
              <a:buSzPts val="1256"/>
              <a:buFont typeface="Noto Sans Symbols"/>
              <a:buChar char="▪"/>
            </a:pPr>
            <a:r>
              <a:rPr lang="en-US" sz="1395" b="0">
                <a:solidFill>
                  <a:schemeClr val="dk1"/>
                </a:solidFill>
                <a:latin typeface="Calibri"/>
                <a:ea typeface="Calibri"/>
                <a:cs typeface="Calibri"/>
                <a:sym typeface="Calibri"/>
              </a:rPr>
              <a:t>This provides the simplicity of Platform as a Service (PaaS) with the flexibility of Infrastructure as a Service (IaaS), and facilitates portability across infrastructure providers.</a:t>
            </a:r>
            <a:endParaRPr sz="1395" b="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Master Components</a:t>
            </a:r>
            <a:endParaRPr/>
          </a:p>
        </p:txBody>
      </p:sp>
      <p:sp>
        <p:nvSpPr>
          <p:cNvPr id="563" name="Shape 563"/>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42900" rtl="0">
              <a:lnSpc>
                <a:spcPct val="115000"/>
              </a:lnSpc>
              <a:spcBef>
                <a:spcPts val="2300"/>
              </a:spcBef>
              <a:spcAft>
                <a:spcPts val="0"/>
              </a:spcAft>
              <a:buSzPts val="1800"/>
              <a:buFont typeface="Roboto"/>
              <a:buChar char="▪"/>
            </a:pPr>
            <a:r>
              <a:rPr lang="en-US" sz="1800" b="0">
                <a:highlight>
                  <a:srgbClr val="FFFFFF"/>
                </a:highlight>
                <a:latin typeface="Roboto"/>
                <a:ea typeface="Roboto"/>
                <a:cs typeface="Roboto"/>
                <a:sym typeface="Roboto"/>
              </a:rPr>
              <a:t>kube-apiserver - </a:t>
            </a:r>
            <a:r>
              <a:rPr lang="en-US" sz="1200" b="0">
                <a:highlight>
                  <a:srgbClr val="FFFFFF"/>
                </a:highlight>
                <a:latin typeface="Roboto"/>
                <a:ea typeface="Roboto"/>
                <a:cs typeface="Roboto"/>
                <a:sym typeface="Roboto"/>
              </a:rPr>
              <a:t>Component on the master that exposes the Kubernetes API. It is the front-end for the Kubernetes control plane.</a:t>
            </a:r>
            <a:endParaRPr sz="1800" b="0">
              <a:highlight>
                <a:srgbClr val="FFFFFF"/>
              </a:highlight>
              <a:latin typeface="Roboto"/>
              <a:ea typeface="Roboto"/>
              <a:cs typeface="Roboto"/>
              <a:sym typeface="Roboto"/>
            </a:endParaRPr>
          </a:p>
          <a:p>
            <a:pPr marL="457200" lvl="0" indent="-342900" rtl="0">
              <a:lnSpc>
                <a:spcPct val="115000"/>
              </a:lnSpc>
              <a:spcBef>
                <a:spcPts val="0"/>
              </a:spcBef>
              <a:spcAft>
                <a:spcPts val="0"/>
              </a:spcAft>
              <a:buSzPts val="1800"/>
              <a:buFont typeface="Roboto"/>
              <a:buChar char="▪"/>
            </a:pPr>
            <a:r>
              <a:rPr lang="en-US" sz="1800" b="0">
                <a:highlight>
                  <a:srgbClr val="FFFFFF"/>
                </a:highlight>
                <a:latin typeface="Roboto"/>
                <a:ea typeface="Roboto"/>
                <a:cs typeface="Roboto"/>
                <a:sym typeface="Roboto"/>
              </a:rPr>
              <a:t>etcd - </a:t>
            </a:r>
            <a:r>
              <a:rPr lang="en-US" sz="1200" b="0">
                <a:highlight>
                  <a:srgbClr val="FFFFFF"/>
                </a:highlight>
                <a:latin typeface="Roboto"/>
                <a:ea typeface="Roboto"/>
                <a:cs typeface="Roboto"/>
                <a:sym typeface="Roboto"/>
              </a:rPr>
              <a:t>Consistent and highly-available key value store used as Kubernetes’ backing store for all cluster data</a:t>
            </a:r>
            <a:endParaRPr sz="1800" b="0">
              <a:highlight>
                <a:srgbClr val="FFFFFF"/>
              </a:highlight>
              <a:latin typeface="Roboto"/>
              <a:ea typeface="Roboto"/>
              <a:cs typeface="Roboto"/>
              <a:sym typeface="Roboto"/>
            </a:endParaRPr>
          </a:p>
          <a:p>
            <a:pPr marL="457200" lvl="0" indent="-342900" rtl="0">
              <a:lnSpc>
                <a:spcPct val="115000"/>
              </a:lnSpc>
              <a:spcBef>
                <a:spcPts val="0"/>
              </a:spcBef>
              <a:spcAft>
                <a:spcPts val="0"/>
              </a:spcAft>
              <a:buSzPts val="1800"/>
              <a:buFont typeface="Roboto"/>
              <a:buChar char="▪"/>
            </a:pPr>
            <a:r>
              <a:rPr lang="en-US" sz="1800" b="0">
                <a:highlight>
                  <a:srgbClr val="FFFFFF"/>
                </a:highlight>
                <a:latin typeface="Roboto"/>
                <a:ea typeface="Roboto"/>
                <a:cs typeface="Roboto"/>
                <a:sym typeface="Roboto"/>
              </a:rPr>
              <a:t>kube-scheduler - </a:t>
            </a:r>
            <a:r>
              <a:rPr lang="en-US" sz="1200" b="0">
                <a:highlight>
                  <a:srgbClr val="FFFFFF"/>
                </a:highlight>
                <a:latin typeface="Roboto"/>
                <a:ea typeface="Roboto"/>
                <a:cs typeface="Roboto"/>
                <a:sym typeface="Roboto"/>
              </a:rPr>
              <a:t>Component on the master that watches newly created pods that have no node assigned, and selects a node for them to run on.</a:t>
            </a:r>
            <a:endParaRPr sz="1800" b="0">
              <a:highlight>
                <a:srgbClr val="FFFFFF"/>
              </a:highlight>
              <a:latin typeface="Roboto"/>
              <a:ea typeface="Roboto"/>
              <a:cs typeface="Roboto"/>
              <a:sym typeface="Roboto"/>
            </a:endParaRPr>
          </a:p>
          <a:p>
            <a:pPr marL="457200" lvl="0" indent="-342900" rtl="0">
              <a:lnSpc>
                <a:spcPct val="115000"/>
              </a:lnSpc>
              <a:spcBef>
                <a:spcPts val="0"/>
              </a:spcBef>
              <a:spcAft>
                <a:spcPts val="0"/>
              </a:spcAft>
              <a:buSzPts val="1800"/>
              <a:buFont typeface="Roboto"/>
              <a:buChar char="▪"/>
            </a:pPr>
            <a:r>
              <a:rPr lang="en-US" sz="1800" b="0">
                <a:highlight>
                  <a:srgbClr val="FFFFFF"/>
                </a:highlight>
                <a:latin typeface="Roboto"/>
                <a:ea typeface="Roboto"/>
                <a:cs typeface="Roboto"/>
                <a:sym typeface="Roboto"/>
              </a:rPr>
              <a:t>kube-controller-manager</a:t>
            </a:r>
            <a:endParaRPr sz="1800" b="0">
              <a:highlight>
                <a:srgbClr val="FFFFFF"/>
              </a:highlight>
              <a:latin typeface="Roboto"/>
              <a:ea typeface="Roboto"/>
              <a:cs typeface="Roboto"/>
              <a:sym typeface="Roboto"/>
            </a:endParaRPr>
          </a:p>
          <a:p>
            <a:pPr marL="914400" lvl="1" indent="-317500" rtl="0">
              <a:lnSpc>
                <a:spcPct val="115000"/>
              </a:lnSpc>
              <a:spcBef>
                <a:spcPts val="0"/>
              </a:spcBef>
              <a:spcAft>
                <a:spcPts val="0"/>
              </a:spcAft>
              <a:buSzPts val="1400"/>
              <a:buFont typeface="Roboto"/>
              <a:buChar char="▪"/>
            </a:pPr>
            <a:r>
              <a:rPr lang="en-US" sz="1400" b="0">
                <a:highlight>
                  <a:srgbClr val="FFFFFF"/>
                </a:highlight>
                <a:latin typeface="Roboto"/>
                <a:ea typeface="Roboto"/>
                <a:cs typeface="Roboto"/>
                <a:sym typeface="Roboto"/>
              </a:rPr>
              <a:t>Node Controller: Responsible for noticing and responding when nodes go down.</a:t>
            </a:r>
            <a:endParaRPr sz="1400" b="0">
              <a:highlight>
                <a:srgbClr val="FFFFFF"/>
              </a:highlight>
              <a:latin typeface="Roboto"/>
              <a:ea typeface="Roboto"/>
              <a:cs typeface="Roboto"/>
              <a:sym typeface="Roboto"/>
            </a:endParaRPr>
          </a:p>
          <a:p>
            <a:pPr marL="914400" lvl="1" indent="-317500" rtl="0">
              <a:lnSpc>
                <a:spcPct val="115000"/>
              </a:lnSpc>
              <a:spcBef>
                <a:spcPts val="0"/>
              </a:spcBef>
              <a:spcAft>
                <a:spcPts val="0"/>
              </a:spcAft>
              <a:buSzPts val="1400"/>
              <a:buFont typeface="Roboto"/>
              <a:buChar char="▪"/>
            </a:pPr>
            <a:r>
              <a:rPr lang="en-US" sz="1400" b="0">
                <a:highlight>
                  <a:srgbClr val="FFFFFF"/>
                </a:highlight>
                <a:latin typeface="Roboto"/>
                <a:ea typeface="Roboto"/>
                <a:cs typeface="Roboto"/>
                <a:sym typeface="Roboto"/>
              </a:rPr>
              <a:t>Replication Controller: Responsible for maintaining the correct number of pods for every replication controller object in the system.</a:t>
            </a:r>
            <a:endParaRPr sz="1400" b="0">
              <a:highlight>
                <a:srgbClr val="FFFFFF"/>
              </a:highlight>
              <a:latin typeface="Roboto"/>
              <a:ea typeface="Roboto"/>
              <a:cs typeface="Roboto"/>
              <a:sym typeface="Roboto"/>
            </a:endParaRPr>
          </a:p>
          <a:p>
            <a:pPr marL="914400" lvl="1" indent="-317500" rtl="0">
              <a:lnSpc>
                <a:spcPct val="115000"/>
              </a:lnSpc>
              <a:spcBef>
                <a:spcPts val="0"/>
              </a:spcBef>
              <a:spcAft>
                <a:spcPts val="0"/>
              </a:spcAft>
              <a:buSzPts val="1400"/>
              <a:buFont typeface="Roboto"/>
              <a:buChar char="▪"/>
            </a:pPr>
            <a:r>
              <a:rPr lang="en-US" sz="1400" b="0">
                <a:highlight>
                  <a:srgbClr val="FFFFFF"/>
                </a:highlight>
                <a:latin typeface="Roboto"/>
                <a:ea typeface="Roboto"/>
                <a:cs typeface="Roboto"/>
                <a:sym typeface="Roboto"/>
              </a:rPr>
              <a:t>Endpoints Controller: Populates the Endpoints object (that is, joins Services &amp; Pods).</a:t>
            </a:r>
            <a:endParaRPr sz="1400" b="0">
              <a:highlight>
                <a:srgbClr val="FFFFFF"/>
              </a:highlight>
              <a:latin typeface="Roboto"/>
              <a:ea typeface="Roboto"/>
              <a:cs typeface="Roboto"/>
              <a:sym typeface="Roboto"/>
            </a:endParaRPr>
          </a:p>
          <a:p>
            <a:pPr marL="914400" lvl="1" indent="-317500" rtl="0">
              <a:lnSpc>
                <a:spcPct val="115000"/>
              </a:lnSpc>
              <a:spcBef>
                <a:spcPts val="0"/>
              </a:spcBef>
              <a:spcAft>
                <a:spcPts val="0"/>
              </a:spcAft>
              <a:buSzPts val="1400"/>
              <a:buFont typeface="Roboto"/>
              <a:buChar char="▪"/>
            </a:pPr>
            <a:r>
              <a:rPr lang="en-US" sz="1400" b="0">
                <a:highlight>
                  <a:srgbClr val="FFFFFF"/>
                </a:highlight>
                <a:latin typeface="Roboto"/>
                <a:ea typeface="Roboto"/>
                <a:cs typeface="Roboto"/>
                <a:sym typeface="Roboto"/>
              </a:rPr>
              <a:t>Service Account &amp; Token Controllers: Create default accounts and API access tokens for new namespaces.</a:t>
            </a:r>
            <a:endParaRPr sz="1400" b="0">
              <a:highlight>
                <a:srgbClr val="FFFFFF"/>
              </a:highlight>
              <a:latin typeface="Roboto"/>
              <a:ea typeface="Roboto"/>
              <a:cs typeface="Roboto"/>
              <a:sym typeface="Roboto"/>
            </a:endParaRPr>
          </a:p>
          <a:p>
            <a:pPr marL="457200" lvl="0" indent="-317500" rtl="0">
              <a:lnSpc>
                <a:spcPct val="115000"/>
              </a:lnSpc>
              <a:spcBef>
                <a:spcPts val="0"/>
              </a:spcBef>
              <a:spcAft>
                <a:spcPts val="0"/>
              </a:spcAft>
              <a:buSzPts val="1400"/>
              <a:buFont typeface="Roboto"/>
              <a:buChar char="▪"/>
            </a:pPr>
            <a:r>
              <a:rPr lang="en-US" sz="1800" b="0">
                <a:highlight>
                  <a:srgbClr val="FFFFFF"/>
                </a:highlight>
                <a:latin typeface="Roboto"/>
                <a:ea typeface="Roboto"/>
                <a:cs typeface="Roboto"/>
                <a:sym typeface="Roboto"/>
              </a:rPr>
              <a:t>cloud-controller-manager - </a:t>
            </a:r>
            <a:r>
              <a:rPr lang="en-US" sz="1200" b="0">
                <a:highlight>
                  <a:srgbClr val="FFFFFF"/>
                </a:highlight>
                <a:latin typeface="Roboto"/>
                <a:ea typeface="Roboto"/>
                <a:cs typeface="Roboto"/>
                <a:sym typeface="Roboto"/>
              </a:rPr>
              <a:t>runs controllers that interact with the underlying cloud providers.</a:t>
            </a:r>
            <a:endParaRPr sz="1800" b="0">
              <a:highlight>
                <a:srgbClr val="FFFFFF"/>
              </a:highlight>
              <a:latin typeface="Roboto"/>
              <a:ea typeface="Roboto"/>
              <a:cs typeface="Roboto"/>
              <a:sym typeface="Roboto"/>
            </a:endParaRPr>
          </a:p>
          <a:p>
            <a:pPr marL="0" lvl="0" indent="0" rtl="0">
              <a:lnSpc>
                <a:spcPct val="115000"/>
              </a:lnSpc>
              <a:spcBef>
                <a:spcPts val="2300"/>
              </a:spcBef>
              <a:spcAft>
                <a:spcPts val="0"/>
              </a:spcAft>
              <a:buNone/>
            </a:pPr>
            <a:endParaRPr sz="1400" b="0">
              <a:highlight>
                <a:srgbClr val="FFFFFF"/>
              </a:highlight>
              <a:latin typeface="Roboto"/>
              <a:ea typeface="Roboto"/>
              <a:cs typeface="Roboto"/>
              <a:sym typeface="Roboto"/>
            </a:endParaRPr>
          </a:p>
          <a:p>
            <a:pPr marL="0" lvl="0" indent="0">
              <a:spcBef>
                <a:spcPts val="64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115784" y="76906"/>
            <a:ext cx="8394804" cy="170973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3"/>
              </a:buClr>
              <a:buSzPts val="5400"/>
              <a:buFont typeface="Calibri"/>
              <a:buNone/>
            </a:pPr>
            <a:r>
              <a:rPr lang="en-US" sz="5400" b="1" i="0" u="none" strike="noStrike" cap="none">
                <a:solidFill>
                  <a:schemeClr val="accent3"/>
                </a:solidFill>
                <a:latin typeface="Calibri"/>
                <a:ea typeface="Calibri"/>
                <a:cs typeface="Calibri"/>
                <a:sym typeface="Calibri"/>
              </a:rPr>
              <a:t>Introduction to Kubernetes</a:t>
            </a:r>
            <a:endParaRPr sz="5400" b="1" i="0" u="none" strike="noStrike" cap="none">
              <a:solidFill>
                <a:schemeClr val="accent3"/>
              </a:solidFill>
              <a:latin typeface="Calibri"/>
              <a:ea typeface="Calibri"/>
              <a:cs typeface="Calibri"/>
              <a:sym typeface="Calibri"/>
            </a:endParaRPr>
          </a:p>
        </p:txBody>
      </p:sp>
      <p:sp>
        <p:nvSpPr>
          <p:cNvPr id="155" name="Shape 15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160"/>
              <a:buFont typeface="Noto Sans Symbols"/>
              <a:buNone/>
            </a:pPr>
            <a:r>
              <a:rPr lang="en-US" sz="2400" b="1" i="0" u="none" strike="noStrike" cap="none">
                <a:solidFill>
                  <a:srgbClr val="888888"/>
                </a:solidFill>
                <a:latin typeface="Calibri"/>
                <a:ea typeface="Calibri"/>
                <a:cs typeface="Calibri"/>
                <a:sym typeface="Calibri"/>
              </a:rPr>
              <a:t>Part 1:</a:t>
            </a:r>
            <a:endParaRPr sz="2400" b="1"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Node Components</a:t>
            </a:r>
            <a:endParaRPr/>
          </a:p>
        </p:txBody>
      </p:sp>
      <p:sp>
        <p:nvSpPr>
          <p:cNvPr id="569" name="Shape 569"/>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411480" rtl="0">
              <a:lnSpc>
                <a:spcPct val="115000"/>
              </a:lnSpc>
              <a:spcBef>
                <a:spcPts val="2300"/>
              </a:spcBef>
              <a:spcAft>
                <a:spcPts val="0"/>
              </a:spcAft>
              <a:buSzPts val="2880"/>
              <a:buFont typeface="Roboto"/>
              <a:buChar char="▪"/>
            </a:pPr>
            <a:r>
              <a:rPr lang="en-US" sz="1800" b="0">
                <a:highlight>
                  <a:srgbClr val="FFFFFF"/>
                </a:highlight>
                <a:latin typeface="Roboto"/>
                <a:ea typeface="Roboto"/>
                <a:cs typeface="Roboto"/>
                <a:sym typeface="Roboto"/>
              </a:rPr>
              <a:t>kubelet - </a:t>
            </a:r>
            <a:r>
              <a:rPr lang="en-US" sz="1200" b="0">
                <a:highlight>
                  <a:srgbClr val="FFFFFF"/>
                </a:highlight>
                <a:latin typeface="Roboto"/>
                <a:ea typeface="Roboto"/>
                <a:cs typeface="Roboto"/>
                <a:sym typeface="Roboto"/>
              </a:rPr>
              <a:t>An agent that runs on each node in the cluster. It makes sure that containers are running in a pod.</a:t>
            </a:r>
            <a:endParaRPr sz="1800" b="0">
              <a:highlight>
                <a:srgbClr val="FFFFFF"/>
              </a:highlight>
              <a:latin typeface="Roboto"/>
              <a:ea typeface="Roboto"/>
              <a:cs typeface="Roboto"/>
              <a:sym typeface="Roboto"/>
            </a:endParaRPr>
          </a:p>
          <a:p>
            <a:pPr marL="457200" lvl="0" indent="-411480" rtl="0">
              <a:lnSpc>
                <a:spcPct val="115000"/>
              </a:lnSpc>
              <a:spcBef>
                <a:spcPts val="0"/>
              </a:spcBef>
              <a:spcAft>
                <a:spcPts val="0"/>
              </a:spcAft>
              <a:buSzPts val="2880"/>
              <a:buFont typeface="Roboto"/>
              <a:buChar char="▪"/>
            </a:pPr>
            <a:r>
              <a:rPr lang="en-US" sz="1800" b="0">
                <a:highlight>
                  <a:srgbClr val="FFFFFF"/>
                </a:highlight>
                <a:latin typeface="Roboto"/>
                <a:ea typeface="Roboto"/>
                <a:cs typeface="Roboto"/>
                <a:sym typeface="Roboto"/>
              </a:rPr>
              <a:t>kube-proxy - </a:t>
            </a:r>
            <a:r>
              <a:rPr lang="en-US" sz="1200" b="0" u="sng">
                <a:solidFill>
                  <a:schemeClr val="hlink"/>
                </a:solidFill>
                <a:highlight>
                  <a:srgbClr val="FFFFFF"/>
                </a:highlight>
                <a:latin typeface="Roboto"/>
                <a:ea typeface="Roboto"/>
                <a:cs typeface="Roboto"/>
                <a:sym typeface="Roboto"/>
                <a:hlinkClick r:id="rId3"/>
              </a:rPr>
              <a:t>kube-proxy</a:t>
            </a:r>
            <a:r>
              <a:rPr lang="en-US" sz="1200" b="0">
                <a:highlight>
                  <a:srgbClr val="FFFFFF"/>
                </a:highlight>
                <a:latin typeface="Roboto"/>
                <a:ea typeface="Roboto"/>
                <a:cs typeface="Roboto"/>
                <a:sym typeface="Roboto"/>
              </a:rPr>
              <a:t> enables the Kubernetes service abstraction by maintaining network rules on the host and performing connection forwarding.</a:t>
            </a:r>
            <a:endParaRPr sz="1800" b="0">
              <a:highlight>
                <a:srgbClr val="FFFFFF"/>
              </a:highlight>
              <a:latin typeface="Roboto"/>
              <a:ea typeface="Roboto"/>
              <a:cs typeface="Roboto"/>
              <a:sym typeface="Roboto"/>
            </a:endParaRPr>
          </a:p>
          <a:p>
            <a:pPr marL="457200" lvl="0" indent="-411480" rtl="0">
              <a:lnSpc>
                <a:spcPct val="115000"/>
              </a:lnSpc>
              <a:spcBef>
                <a:spcPts val="0"/>
              </a:spcBef>
              <a:spcAft>
                <a:spcPts val="0"/>
              </a:spcAft>
              <a:buSzPts val="2880"/>
              <a:buFont typeface="Roboto"/>
              <a:buChar char="▪"/>
            </a:pPr>
            <a:r>
              <a:rPr lang="en-US" sz="1800" b="0">
                <a:highlight>
                  <a:srgbClr val="FFFFFF"/>
                </a:highlight>
                <a:latin typeface="Roboto"/>
                <a:ea typeface="Roboto"/>
                <a:cs typeface="Roboto"/>
                <a:sym typeface="Roboto"/>
              </a:rPr>
              <a:t>Container Runtime - </a:t>
            </a:r>
            <a:r>
              <a:rPr lang="en-US" sz="1200" b="0">
                <a:highlight>
                  <a:srgbClr val="FFFFFF"/>
                </a:highlight>
                <a:latin typeface="Roboto"/>
                <a:ea typeface="Roboto"/>
                <a:cs typeface="Roboto"/>
                <a:sym typeface="Roboto"/>
              </a:rPr>
              <a:t>The container runtime is the software that is responsible for running containers. Kubernetes supports several runtimes: </a:t>
            </a:r>
            <a:r>
              <a:rPr lang="en-US" sz="1200" b="0" u="sng">
                <a:solidFill>
                  <a:schemeClr val="hlink"/>
                </a:solidFill>
                <a:highlight>
                  <a:srgbClr val="FFFFFF"/>
                </a:highlight>
                <a:latin typeface="Roboto"/>
                <a:ea typeface="Roboto"/>
                <a:cs typeface="Roboto"/>
                <a:sym typeface="Roboto"/>
                <a:hlinkClick r:id="rId4"/>
              </a:rPr>
              <a:t>Docker</a:t>
            </a:r>
            <a:r>
              <a:rPr lang="en-US" sz="1200" b="0">
                <a:highlight>
                  <a:srgbClr val="FFFFFF"/>
                </a:highlight>
                <a:latin typeface="Roboto"/>
                <a:ea typeface="Roboto"/>
                <a:cs typeface="Roboto"/>
                <a:sym typeface="Roboto"/>
              </a:rPr>
              <a:t>, </a:t>
            </a:r>
            <a:r>
              <a:rPr lang="en-US" sz="1200" b="0" u="sng">
                <a:solidFill>
                  <a:schemeClr val="hlink"/>
                </a:solidFill>
                <a:highlight>
                  <a:srgbClr val="FFFFFF"/>
                </a:highlight>
                <a:latin typeface="Roboto"/>
                <a:ea typeface="Roboto"/>
                <a:cs typeface="Roboto"/>
                <a:sym typeface="Roboto"/>
                <a:hlinkClick r:id="rId5"/>
              </a:rPr>
              <a:t>rkt</a:t>
            </a:r>
            <a:r>
              <a:rPr lang="en-US" sz="1200" b="0">
                <a:highlight>
                  <a:srgbClr val="FFFFFF"/>
                </a:highlight>
                <a:latin typeface="Roboto"/>
                <a:ea typeface="Roboto"/>
                <a:cs typeface="Roboto"/>
                <a:sym typeface="Roboto"/>
              </a:rPr>
              <a:t>, </a:t>
            </a:r>
            <a:r>
              <a:rPr lang="en-US" sz="1200" b="0" u="sng">
                <a:solidFill>
                  <a:schemeClr val="hlink"/>
                </a:solidFill>
                <a:highlight>
                  <a:srgbClr val="FFFFFF"/>
                </a:highlight>
                <a:latin typeface="Roboto"/>
                <a:ea typeface="Roboto"/>
                <a:cs typeface="Roboto"/>
                <a:sym typeface="Roboto"/>
                <a:hlinkClick r:id="rId6"/>
              </a:rPr>
              <a:t>runc</a:t>
            </a:r>
            <a:r>
              <a:rPr lang="en-US" sz="1200" b="0">
                <a:highlight>
                  <a:srgbClr val="FFFFFF"/>
                </a:highlight>
                <a:latin typeface="Roboto"/>
                <a:ea typeface="Roboto"/>
                <a:cs typeface="Roboto"/>
                <a:sym typeface="Roboto"/>
              </a:rPr>
              <a:t> and any OCI </a:t>
            </a:r>
            <a:r>
              <a:rPr lang="en-US" sz="1200" b="0" u="sng">
                <a:solidFill>
                  <a:schemeClr val="hlink"/>
                </a:solidFill>
                <a:highlight>
                  <a:srgbClr val="FFFFFF"/>
                </a:highlight>
                <a:latin typeface="Roboto"/>
                <a:ea typeface="Roboto"/>
                <a:cs typeface="Roboto"/>
                <a:sym typeface="Roboto"/>
                <a:hlinkClick r:id="rId7"/>
              </a:rPr>
              <a:t>runtime-spec</a:t>
            </a:r>
            <a:r>
              <a:rPr lang="en-US" sz="1200" b="0">
                <a:highlight>
                  <a:srgbClr val="FFFFFF"/>
                </a:highlight>
                <a:latin typeface="Roboto"/>
                <a:ea typeface="Roboto"/>
                <a:cs typeface="Roboto"/>
                <a:sym typeface="Roboto"/>
              </a:rPr>
              <a:t> implementation</a:t>
            </a:r>
            <a:endParaRPr sz="1200" b="0">
              <a:highlight>
                <a:srgbClr val="FFFFFF"/>
              </a:highlight>
              <a:latin typeface="Roboto"/>
              <a:ea typeface="Roboto"/>
              <a:cs typeface="Roboto"/>
              <a:sym typeface="Roboto"/>
            </a:endParaRPr>
          </a:p>
          <a:p>
            <a:pPr marL="0" lvl="0" indent="0" rtl="0">
              <a:lnSpc>
                <a:spcPct val="115000"/>
              </a:lnSpc>
              <a:spcBef>
                <a:spcPts val="2300"/>
              </a:spcBef>
              <a:spcAft>
                <a:spcPts val="0"/>
              </a:spcAft>
              <a:buClr>
                <a:schemeClr val="dk1"/>
              </a:buClr>
              <a:buSzPts val="1100"/>
              <a:buFont typeface="Arial"/>
              <a:buNone/>
            </a:pPr>
            <a:endParaRPr sz="1200" b="0">
              <a:highlight>
                <a:srgbClr val="FFFFFF"/>
              </a:highlight>
              <a:latin typeface="Roboto"/>
              <a:ea typeface="Roboto"/>
              <a:cs typeface="Roboto"/>
              <a:sym typeface="Roboto"/>
            </a:endParaRPr>
          </a:p>
          <a:p>
            <a:pPr marL="0" lvl="0" indent="0">
              <a:spcBef>
                <a:spcPts val="64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Addons</a:t>
            </a:r>
            <a:endParaRPr/>
          </a:p>
        </p:txBody>
      </p:sp>
      <p:sp>
        <p:nvSpPr>
          <p:cNvPr id="575" name="Shape 575"/>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411480" rtl="0">
              <a:lnSpc>
                <a:spcPct val="115000"/>
              </a:lnSpc>
              <a:spcBef>
                <a:spcPts val="2300"/>
              </a:spcBef>
              <a:spcAft>
                <a:spcPts val="0"/>
              </a:spcAft>
              <a:buSzPts val="2880"/>
              <a:buFont typeface="Roboto"/>
              <a:buChar char="▪"/>
            </a:pPr>
            <a:r>
              <a:rPr lang="en-US" sz="1800" b="0">
                <a:highlight>
                  <a:srgbClr val="FFFFFF"/>
                </a:highlight>
                <a:latin typeface="Roboto"/>
                <a:ea typeface="Roboto"/>
                <a:cs typeface="Roboto"/>
                <a:sym typeface="Roboto"/>
              </a:rPr>
              <a:t>DNS - </a:t>
            </a:r>
            <a:r>
              <a:rPr lang="en-US" sz="1200" b="0">
                <a:highlight>
                  <a:srgbClr val="FFFFFF"/>
                </a:highlight>
                <a:latin typeface="Roboto"/>
                <a:ea typeface="Roboto"/>
                <a:cs typeface="Roboto"/>
                <a:sym typeface="Roboto"/>
              </a:rPr>
              <a:t>While the other addons are not strictly required, all Kubernetes clusters should have </a:t>
            </a:r>
            <a:r>
              <a:rPr lang="en-US" sz="1200" b="0" u="sng">
                <a:solidFill>
                  <a:schemeClr val="hlink"/>
                </a:solidFill>
                <a:highlight>
                  <a:srgbClr val="FFFFFF"/>
                </a:highlight>
                <a:latin typeface="Roboto"/>
                <a:ea typeface="Roboto"/>
                <a:cs typeface="Roboto"/>
                <a:sym typeface="Roboto"/>
                <a:hlinkClick r:id="rId3"/>
              </a:rPr>
              <a:t>cluster DNS</a:t>
            </a:r>
            <a:r>
              <a:rPr lang="en-US" sz="1200" b="0">
                <a:highlight>
                  <a:srgbClr val="FFFFFF"/>
                </a:highlight>
                <a:latin typeface="Roboto"/>
                <a:ea typeface="Roboto"/>
                <a:cs typeface="Roboto"/>
                <a:sym typeface="Roboto"/>
              </a:rPr>
              <a:t>, as many examples rely on it.</a:t>
            </a:r>
            <a:endParaRPr sz="1800" b="0">
              <a:highlight>
                <a:srgbClr val="FFFFFF"/>
              </a:highlight>
              <a:latin typeface="Roboto"/>
              <a:ea typeface="Roboto"/>
              <a:cs typeface="Roboto"/>
              <a:sym typeface="Roboto"/>
            </a:endParaRPr>
          </a:p>
          <a:p>
            <a:pPr marL="457200" lvl="0" indent="-411480" rtl="0">
              <a:lnSpc>
                <a:spcPct val="115000"/>
              </a:lnSpc>
              <a:spcBef>
                <a:spcPts val="0"/>
              </a:spcBef>
              <a:spcAft>
                <a:spcPts val="0"/>
              </a:spcAft>
              <a:buSzPts val="2880"/>
              <a:buFont typeface="Roboto"/>
              <a:buChar char="▪"/>
            </a:pPr>
            <a:r>
              <a:rPr lang="en-US" sz="1800" b="0">
                <a:highlight>
                  <a:srgbClr val="FFFFFF"/>
                </a:highlight>
                <a:latin typeface="Roboto"/>
                <a:ea typeface="Roboto"/>
                <a:cs typeface="Roboto"/>
                <a:sym typeface="Roboto"/>
              </a:rPr>
              <a:t>Web UI (Dashboard) - </a:t>
            </a:r>
            <a:r>
              <a:rPr lang="en-US" sz="1200" b="0" u="sng">
                <a:solidFill>
                  <a:schemeClr val="hlink"/>
                </a:solidFill>
                <a:highlight>
                  <a:srgbClr val="FFFFFF"/>
                </a:highlight>
                <a:latin typeface="Roboto"/>
                <a:ea typeface="Roboto"/>
                <a:cs typeface="Roboto"/>
                <a:sym typeface="Roboto"/>
                <a:hlinkClick r:id="rId4"/>
              </a:rPr>
              <a:t>Dashboard</a:t>
            </a:r>
            <a:r>
              <a:rPr lang="en-US" sz="1200" b="0">
                <a:highlight>
                  <a:srgbClr val="FFFFFF"/>
                </a:highlight>
                <a:latin typeface="Roboto"/>
                <a:ea typeface="Roboto"/>
                <a:cs typeface="Roboto"/>
                <a:sym typeface="Roboto"/>
              </a:rPr>
              <a:t> is a general purpose, web-based UI for Kubernetes clusters.</a:t>
            </a:r>
            <a:endParaRPr sz="1800" b="0">
              <a:highlight>
                <a:srgbClr val="FFFFFF"/>
              </a:highlight>
              <a:latin typeface="Roboto"/>
              <a:ea typeface="Roboto"/>
              <a:cs typeface="Roboto"/>
              <a:sym typeface="Roboto"/>
            </a:endParaRPr>
          </a:p>
          <a:p>
            <a:pPr marL="457200" lvl="0" indent="-411480" rtl="0">
              <a:lnSpc>
                <a:spcPct val="115000"/>
              </a:lnSpc>
              <a:spcBef>
                <a:spcPts val="0"/>
              </a:spcBef>
              <a:spcAft>
                <a:spcPts val="0"/>
              </a:spcAft>
              <a:buSzPts val="2880"/>
              <a:buFont typeface="Roboto"/>
              <a:buChar char="▪"/>
            </a:pPr>
            <a:r>
              <a:rPr lang="en-US" sz="1800" b="0">
                <a:highlight>
                  <a:srgbClr val="FFFFFF"/>
                </a:highlight>
                <a:latin typeface="Roboto"/>
                <a:ea typeface="Roboto"/>
                <a:cs typeface="Roboto"/>
                <a:sym typeface="Roboto"/>
              </a:rPr>
              <a:t>Container Resource Monitoring - </a:t>
            </a:r>
            <a:r>
              <a:rPr lang="en-US" sz="1200" b="0" u="sng">
                <a:solidFill>
                  <a:schemeClr val="hlink"/>
                </a:solidFill>
                <a:highlight>
                  <a:srgbClr val="FFFFFF"/>
                </a:highlight>
                <a:latin typeface="Roboto"/>
                <a:ea typeface="Roboto"/>
                <a:cs typeface="Roboto"/>
                <a:sym typeface="Roboto"/>
                <a:hlinkClick r:id="rId5"/>
              </a:rPr>
              <a:t>Container Resource Monitoring</a:t>
            </a:r>
            <a:r>
              <a:rPr lang="en-US" sz="1200" b="0">
                <a:highlight>
                  <a:srgbClr val="FFFFFF"/>
                </a:highlight>
                <a:latin typeface="Roboto"/>
                <a:ea typeface="Roboto"/>
                <a:cs typeface="Roboto"/>
                <a:sym typeface="Roboto"/>
              </a:rPr>
              <a:t> records generic time-series metrics about containers in a central database, and provides a UI for browsing that data.</a:t>
            </a:r>
            <a:endParaRPr sz="1200" b="0">
              <a:highlight>
                <a:srgbClr val="FFFFFF"/>
              </a:highlight>
              <a:latin typeface="Roboto"/>
              <a:ea typeface="Roboto"/>
              <a:cs typeface="Roboto"/>
              <a:sym typeface="Roboto"/>
            </a:endParaRPr>
          </a:p>
          <a:p>
            <a:pPr marL="457200" lvl="0" indent="-411480" rtl="0">
              <a:lnSpc>
                <a:spcPct val="115000"/>
              </a:lnSpc>
              <a:spcBef>
                <a:spcPts val="0"/>
              </a:spcBef>
              <a:spcAft>
                <a:spcPts val="0"/>
              </a:spcAft>
              <a:buSzPts val="2880"/>
              <a:buFont typeface="Roboto"/>
              <a:buChar char="▪"/>
            </a:pPr>
            <a:r>
              <a:rPr lang="en-US" sz="1800" b="0">
                <a:highlight>
                  <a:srgbClr val="FFFFFF"/>
                </a:highlight>
                <a:latin typeface="Roboto"/>
                <a:ea typeface="Roboto"/>
                <a:cs typeface="Roboto"/>
                <a:sym typeface="Roboto"/>
              </a:rPr>
              <a:t>Cluster-level Logging - </a:t>
            </a:r>
            <a:r>
              <a:rPr lang="en-US" sz="1200" b="0">
                <a:highlight>
                  <a:srgbClr val="FFFFFF"/>
                </a:highlight>
                <a:latin typeface="Roboto"/>
                <a:ea typeface="Roboto"/>
                <a:cs typeface="Roboto"/>
                <a:sym typeface="Roboto"/>
              </a:rPr>
              <a:t>A </a:t>
            </a:r>
            <a:r>
              <a:rPr lang="en-US" sz="1200" b="0" u="sng">
                <a:solidFill>
                  <a:schemeClr val="hlink"/>
                </a:solidFill>
                <a:highlight>
                  <a:srgbClr val="FFFFFF"/>
                </a:highlight>
                <a:latin typeface="Roboto"/>
                <a:ea typeface="Roboto"/>
                <a:cs typeface="Roboto"/>
                <a:sym typeface="Roboto"/>
                <a:hlinkClick r:id="rId6"/>
              </a:rPr>
              <a:t>Cluster-level logging</a:t>
            </a:r>
            <a:r>
              <a:rPr lang="en-US" sz="1200" b="0">
                <a:highlight>
                  <a:srgbClr val="FFFFFF"/>
                </a:highlight>
                <a:latin typeface="Roboto"/>
                <a:ea typeface="Roboto"/>
                <a:cs typeface="Roboto"/>
                <a:sym typeface="Roboto"/>
              </a:rPr>
              <a:t> mechanism is responsible for saving container logs to a central log store with search/browsing interface.</a:t>
            </a:r>
            <a:endParaRPr sz="1800" b="0">
              <a:highlight>
                <a:srgbClr val="FFFFFF"/>
              </a:highlight>
              <a:latin typeface="Roboto"/>
              <a:ea typeface="Roboto"/>
              <a:cs typeface="Roboto"/>
              <a:sym typeface="Roboto"/>
            </a:endParaRPr>
          </a:p>
          <a:p>
            <a:pPr marL="0" lvl="0" indent="0">
              <a:spcBef>
                <a:spcPts val="64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Kubernetes Terms</a:t>
            </a:r>
            <a:endParaRPr/>
          </a:p>
        </p:txBody>
      </p:sp>
      <p:sp>
        <p:nvSpPr>
          <p:cNvPr id="581" name="Shape 581"/>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411480" rtl="0">
              <a:spcBef>
                <a:spcPts val="640"/>
              </a:spcBef>
              <a:spcAft>
                <a:spcPts val="0"/>
              </a:spcAft>
              <a:buSzPts val="2880"/>
              <a:buChar char="▪"/>
            </a:pPr>
            <a:r>
              <a:rPr lang="en-US"/>
              <a:t>Containers</a:t>
            </a:r>
            <a:endParaRPr/>
          </a:p>
          <a:p>
            <a:pPr marL="457200" lvl="0" indent="-411480" rtl="0">
              <a:spcBef>
                <a:spcPts val="0"/>
              </a:spcBef>
              <a:spcAft>
                <a:spcPts val="0"/>
              </a:spcAft>
              <a:buSzPts val="2880"/>
              <a:buChar char="▪"/>
            </a:pPr>
            <a:r>
              <a:rPr lang="en-US"/>
              <a:t>Nodes</a:t>
            </a:r>
            <a:endParaRPr/>
          </a:p>
          <a:p>
            <a:pPr marL="457200" lvl="0" indent="-411480" rtl="0">
              <a:spcBef>
                <a:spcPts val="0"/>
              </a:spcBef>
              <a:spcAft>
                <a:spcPts val="0"/>
              </a:spcAft>
              <a:buSzPts val="2880"/>
              <a:buChar char="▪"/>
            </a:pPr>
            <a:r>
              <a:rPr lang="en-US"/>
              <a:t>Clusters</a:t>
            </a:r>
            <a:endParaRPr/>
          </a:p>
          <a:p>
            <a:pPr marL="457200" lvl="0" indent="-411480" rtl="0">
              <a:spcBef>
                <a:spcPts val="0"/>
              </a:spcBef>
              <a:spcAft>
                <a:spcPts val="0"/>
              </a:spcAft>
              <a:buSzPts val="2880"/>
              <a:buChar char="▪"/>
            </a:pPr>
            <a:r>
              <a:rPr lang="en-US"/>
              <a:t>Deployment</a:t>
            </a:r>
            <a:endParaRPr/>
          </a:p>
          <a:p>
            <a:pPr marL="457200" lvl="0" indent="-411480" rtl="0">
              <a:spcBef>
                <a:spcPts val="0"/>
              </a:spcBef>
              <a:spcAft>
                <a:spcPts val="0"/>
              </a:spcAft>
              <a:buSzPts val="2880"/>
              <a:buChar char="▪"/>
            </a:pPr>
            <a:r>
              <a:rPr lang="en-US"/>
              <a:t>Pods</a:t>
            </a:r>
            <a:endParaRPr/>
          </a:p>
          <a:p>
            <a:pPr marL="457200" lvl="0" indent="-411480" rtl="0">
              <a:spcBef>
                <a:spcPts val="0"/>
              </a:spcBef>
              <a:spcAft>
                <a:spcPts val="0"/>
              </a:spcAft>
              <a:buSzPts val="2880"/>
              <a:buChar char="▪"/>
            </a:pPr>
            <a:r>
              <a:rPr lang="en-US"/>
              <a:t>ReplicaSets</a:t>
            </a:r>
            <a:endParaRPr/>
          </a:p>
          <a:p>
            <a:pPr marL="457200" lvl="0" indent="-411480" rtl="0">
              <a:spcBef>
                <a:spcPts val="0"/>
              </a:spcBef>
              <a:spcAft>
                <a:spcPts val="0"/>
              </a:spcAft>
              <a:buSzPts val="2880"/>
              <a:buChar char="▪"/>
            </a:pPr>
            <a:r>
              <a:rPr lang="en-US"/>
              <a:t>Services</a:t>
            </a:r>
            <a:endParaRPr/>
          </a:p>
          <a:p>
            <a:pPr marL="457200" lvl="0" indent="-411480" rtl="0">
              <a:spcBef>
                <a:spcPts val="0"/>
              </a:spcBef>
              <a:spcAft>
                <a:spcPts val="0"/>
              </a:spcAft>
              <a:buSzPts val="2880"/>
              <a:buChar char="▪"/>
            </a:pPr>
            <a:r>
              <a:rPr lang="en-US"/>
              <a:t>Labels</a:t>
            </a:r>
            <a:endParaRPr/>
          </a:p>
          <a:p>
            <a:pPr marL="457200" lvl="0" indent="-411480">
              <a:spcBef>
                <a:spcPts val="0"/>
              </a:spcBef>
              <a:spcAft>
                <a:spcPts val="0"/>
              </a:spcAft>
              <a:buSzPts val="2880"/>
              <a:buChar char="▪"/>
            </a:pPr>
            <a:r>
              <a:rPr lang="en-US"/>
              <a:t>Volumes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p:nvPr/>
        </p:nvSpPr>
        <p:spPr>
          <a:xfrm>
            <a:off x="306700" y="245375"/>
            <a:ext cx="5316300" cy="56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87" name="Shape 587"/>
          <p:cNvSpPr txBox="1">
            <a:spLocks noGrp="1"/>
          </p:cNvSpPr>
          <p:nvPr>
            <p:ph type="title"/>
          </p:nvPr>
        </p:nvSpPr>
        <p:spPr>
          <a:xfrm>
            <a:off x="969200" y="365126"/>
            <a:ext cx="7546200" cy="444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sz="3600" b="1" i="0" u="none" strike="noStrike" cap="none">
                <a:solidFill>
                  <a:srgbClr val="E36C09"/>
                </a:solidFill>
                <a:latin typeface="Calibri"/>
                <a:ea typeface="Calibri"/>
                <a:cs typeface="Calibri"/>
                <a:sym typeface="Calibri"/>
              </a:rPr>
              <a:t>Kubernetes</a:t>
            </a:r>
            <a:r>
              <a:rPr lang="en-US">
                <a:solidFill>
                  <a:srgbClr val="E36C09"/>
                </a:solidFill>
              </a:rPr>
              <a:t>: Abstraction</a:t>
            </a:r>
            <a:r>
              <a:rPr lang="en-US" sz="3600" b="1" i="0" u="none" strike="noStrike" cap="none">
                <a:solidFill>
                  <a:srgbClr val="E36C09"/>
                </a:solidFill>
                <a:latin typeface="Calibri"/>
                <a:ea typeface="Calibri"/>
                <a:cs typeface="Calibri"/>
                <a:sym typeface="Calibri"/>
              </a:rPr>
              <a:t/>
            </a:r>
            <a:br>
              <a:rPr lang="en-US" sz="3600" b="1" i="0" u="none" strike="noStrike" cap="none">
                <a:solidFill>
                  <a:srgbClr val="E36C09"/>
                </a:solidFill>
                <a:latin typeface="Calibri"/>
                <a:ea typeface="Calibri"/>
                <a:cs typeface="Calibri"/>
                <a:sym typeface="Calibri"/>
              </a:rPr>
            </a:br>
            <a:endParaRPr sz="3600" b="1" i="0" u="none" strike="noStrike" cap="none">
              <a:solidFill>
                <a:schemeClr val="accent3"/>
              </a:solidFill>
              <a:latin typeface="Calibri"/>
              <a:ea typeface="Calibri"/>
              <a:cs typeface="Calibri"/>
              <a:sym typeface="Calibri"/>
            </a:endParaRPr>
          </a:p>
        </p:txBody>
      </p:sp>
      <p:pic>
        <p:nvPicPr>
          <p:cNvPr id="588" name="Shape 588"/>
          <p:cNvPicPr preferRelativeResize="0"/>
          <p:nvPr/>
        </p:nvPicPr>
        <p:blipFill>
          <a:blip r:embed="rId3">
            <a:alphaModFix/>
          </a:blip>
          <a:stretch>
            <a:fillRect/>
          </a:stretch>
        </p:blipFill>
        <p:spPr>
          <a:xfrm>
            <a:off x="2188925" y="617114"/>
            <a:ext cx="5253093" cy="562377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Kubernetes: Nodes</a:t>
            </a:r>
            <a:endParaRPr/>
          </a:p>
        </p:txBody>
      </p:sp>
      <p:sp>
        <p:nvSpPr>
          <p:cNvPr id="594" name="Shape 594"/>
          <p:cNvSpPr txBox="1">
            <a:spLocks noGrp="1"/>
          </p:cNvSpPr>
          <p:nvPr>
            <p:ph idx="1"/>
          </p:nvPr>
        </p:nvSpPr>
        <p:spPr>
          <a:prstGeom prst="rect">
            <a:avLst/>
          </a:prstGeom>
        </p:spPr>
        <p:txBody>
          <a:bodyPr spcFirstLastPara="1" wrap="square" lIns="91425" tIns="91425" rIns="91425" bIns="91425" anchor="t" anchorCtr="0">
            <a:noAutofit/>
          </a:bodyPr>
          <a:lstStyle/>
          <a:p>
            <a:pPr marL="0" lvl="0" indent="0" rtl="0">
              <a:spcBef>
                <a:spcPts val="640"/>
              </a:spcBef>
              <a:spcAft>
                <a:spcPts val="0"/>
              </a:spcAft>
              <a:buNone/>
            </a:pPr>
            <a:r>
              <a:rPr lang="en-US" sz="1800" b="0"/>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sz="1800" b="0"/>
          </a:p>
        </p:txBody>
      </p:sp>
      <p:pic>
        <p:nvPicPr>
          <p:cNvPr id="595" name="Shape 595"/>
          <p:cNvPicPr preferRelativeResize="0"/>
          <p:nvPr/>
        </p:nvPicPr>
        <p:blipFill>
          <a:blip r:embed="rId3">
            <a:alphaModFix/>
          </a:blip>
          <a:stretch>
            <a:fillRect/>
          </a:stretch>
        </p:blipFill>
        <p:spPr>
          <a:xfrm>
            <a:off x="1898925" y="3349405"/>
            <a:ext cx="4739001" cy="2645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628650" y="365129"/>
            <a:ext cx="7886700" cy="93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Nodes</a:t>
            </a:r>
            <a:endParaRPr sz="3600" b="1" i="0" u="none" strike="noStrike" cap="none">
              <a:solidFill>
                <a:schemeClr val="accent3"/>
              </a:solidFill>
              <a:latin typeface="Calibri"/>
              <a:ea typeface="Calibri"/>
              <a:cs typeface="Calibri"/>
              <a:sym typeface="Calibri"/>
            </a:endParaRPr>
          </a:p>
        </p:txBody>
      </p:sp>
      <p:sp>
        <p:nvSpPr>
          <p:cNvPr id="601" name="Shape 601"/>
          <p:cNvSpPr txBox="1">
            <a:spLocks noGrp="1"/>
          </p:cNvSpPr>
          <p:nvPr>
            <p:ph idx="1"/>
          </p:nvPr>
        </p:nvSpPr>
        <p:spPr>
          <a:xfrm>
            <a:off x="457201" y="1905001"/>
            <a:ext cx="4024200" cy="4191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Must be managed by a master</a:t>
            </a:r>
            <a:endParaRPr/>
          </a:p>
          <a:p>
            <a:pPr marL="457200" marR="0" lvl="0" indent="-457200" algn="l" rtl="0">
              <a:lnSpc>
                <a:spcPct val="90000"/>
              </a:lnSpc>
              <a:spcBef>
                <a:spcPts val="60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May host multiple pods</a:t>
            </a:r>
            <a:endParaRPr/>
          </a:p>
          <a:p>
            <a:pPr marL="457200" marR="0" lvl="0" indent="-457200" algn="l" rtl="0">
              <a:lnSpc>
                <a:spcPct val="90000"/>
              </a:lnSpc>
              <a:spcBef>
                <a:spcPts val="60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Internal IP Address endpoint</a:t>
            </a:r>
            <a:endParaRPr/>
          </a:p>
          <a:p>
            <a:pPr marL="457200" marR="0" lvl="0" indent="-457200" algn="l" rtl="0">
              <a:lnSpc>
                <a:spcPct val="90000"/>
              </a:lnSpc>
              <a:spcBef>
                <a:spcPts val="60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Can be tagged and filtered using labels</a:t>
            </a:r>
            <a:endParaRPr/>
          </a:p>
          <a:p>
            <a:pPr marL="457200" marR="0" lvl="0" indent="-457200" algn="l" rtl="0">
              <a:lnSpc>
                <a:spcPct val="90000"/>
              </a:lnSpc>
              <a:spcBef>
                <a:spcPts val="60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Must be running two processes</a:t>
            </a:r>
            <a:endParaRPr/>
          </a:p>
          <a:p>
            <a:pPr marL="914400" marR="0" lvl="1" indent="-457200" algn="l" rtl="0">
              <a:lnSpc>
                <a:spcPct val="90000"/>
              </a:lnSpc>
              <a:spcBef>
                <a:spcPts val="600"/>
              </a:spcBef>
              <a:spcAft>
                <a:spcPts val="0"/>
              </a:spcAft>
              <a:buClr>
                <a:schemeClr val="accent3"/>
              </a:buClr>
              <a:buSzPts val="1080"/>
              <a:buFont typeface="Noto Sans Symbols"/>
              <a:buChar char="▪"/>
            </a:pPr>
            <a:r>
              <a:rPr lang="en-US" sz="1200" b="0" i="0" u="none" strike="noStrike" cap="none">
                <a:solidFill>
                  <a:schemeClr val="dk1"/>
                </a:solidFill>
                <a:latin typeface="Calibri"/>
                <a:ea typeface="Calibri"/>
                <a:cs typeface="Calibri"/>
                <a:sym typeface="Calibri"/>
              </a:rPr>
              <a:t>Kubelet – Kubernetes client process. Communicates with master and schedules pods</a:t>
            </a:r>
            <a:endParaRPr/>
          </a:p>
          <a:p>
            <a:pPr marL="914400" marR="0" lvl="1" indent="-457200" algn="l" rtl="0">
              <a:lnSpc>
                <a:spcPct val="90000"/>
              </a:lnSpc>
              <a:spcBef>
                <a:spcPts val="600"/>
              </a:spcBef>
              <a:spcAft>
                <a:spcPts val="0"/>
              </a:spcAft>
              <a:buClr>
                <a:schemeClr val="accent3"/>
              </a:buClr>
              <a:buSzPts val="1080"/>
              <a:buFont typeface="Noto Sans Symbols"/>
              <a:buChar char="▪"/>
            </a:pPr>
            <a:r>
              <a:rPr lang="en-US" sz="1200" b="0" i="0" u="none" strike="noStrike" cap="none">
                <a:solidFill>
                  <a:schemeClr val="dk1"/>
                </a:solidFill>
                <a:latin typeface="Calibri"/>
                <a:ea typeface="Calibri"/>
                <a:cs typeface="Calibri"/>
                <a:sym typeface="Calibri"/>
              </a:rPr>
              <a:t>Container runtime – Docker, Rocket, etc. Pulls and runs containers from registry</a:t>
            </a:r>
            <a:endParaRPr sz="1200" b="0" i="0" u="none" strike="noStrike" cap="none">
              <a:solidFill>
                <a:schemeClr val="dk1"/>
              </a:solidFill>
              <a:latin typeface="Calibri"/>
              <a:ea typeface="Calibri"/>
              <a:cs typeface="Calibri"/>
              <a:sym typeface="Calibri"/>
            </a:endParaRPr>
          </a:p>
        </p:txBody>
      </p:sp>
      <p:sp>
        <p:nvSpPr>
          <p:cNvPr id="603" name="Shape 603"/>
          <p:cNvSpPr txBox="1"/>
          <p:nvPr/>
        </p:nvSpPr>
        <p:spPr>
          <a:xfrm>
            <a:off x="628650" y="1295399"/>
            <a:ext cx="7753500" cy="6096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Allows Pods to be scheduled. A basic worker physical or virtual machine of Kubernetes.</a:t>
            </a:r>
            <a:endParaRPr/>
          </a:p>
        </p:txBody>
      </p:sp>
      <p:pic>
        <p:nvPicPr>
          <p:cNvPr id="604" name="Shape 604"/>
          <p:cNvPicPr preferRelativeResize="0"/>
          <p:nvPr/>
        </p:nvPicPr>
        <p:blipFill rotWithShape="1">
          <a:blip r:embed="rId3">
            <a:alphaModFix/>
          </a:blip>
          <a:srcRect/>
          <a:stretch/>
        </p:blipFill>
        <p:spPr>
          <a:xfrm>
            <a:off x="4419600" y="1898374"/>
            <a:ext cx="4349750" cy="3175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Kubernetes: Nodes</a:t>
            </a:r>
            <a:endParaRPr/>
          </a:p>
        </p:txBody>
      </p:sp>
      <p:sp>
        <p:nvSpPr>
          <p:cNvPr id="610" name="Shape 610"/>
          <p:cNvSpPr txBox="1">
            <a:spLocks noGrp="1"/>
          </p:cNvSpPr>
          <p:nvPr>
            <p:ph idx="1"/>
          </p:nvPr>
        </p:nvSpPr>
        <p:spPr>
          <a:prstGeom prst="rect">
            <a:avLst/>
          </a:prstGeom>
        </p:spPr>
        <p:txBody>
          <a:bodyPr spcFirstLastPara="1" wrap="square" lIns="91425" tIns="91425" rIns="91425" bIns="91425" anchor="t" anchorCtr="0">
            <a:noAutofit/>
          </a:bodyPr>
          <a:lstStyle/>
          <a:p>
            <a:pPr marL="0" lvl="0" indent="0" rtl="0">
              <a:spcBef>
                <a:spcPts val="640"/>
              </a:spcBef>
              <a:spcAft>
                <a:spcPts val="0"/>
              </a:spcAft>
              <a:buNone/>
            </a:pPr>
            <a:r>
              <a:rPr lang="en-US" b="0"/>
              <a:t>Node Status</a:t>
            </a:r>
            <a:endParaRPr b="0"/>
          </a:p>
          <a:p>
            <a:pPr marL="0" lvl="0" indent="0" rtl="0">
              <a:spcBef>
                <a:spcPts val="640"/>
              </a:spcBef>
              <a:spcAft>
                <a:spcPts val="0"/>
              </a:spcAft>
              <a:buNone/>
            </a:pPr>
            <a:r>
              <a:rPr lang="en-US" sz="1800" b="0"/>
              <a:t>A node status contains:</a:t>
            </a:r>
            <a:endParaRPr sz="1800" b="0"/>
          </a:p>
          <a:p>
            <a:pPr marL="457200" lvl="0" indent="-381000" rtl="0">
              <a:spcBef>
                <a:spcPts val="640"/>
              </a:spcBef>
              <a:spcAft>
                <a:spcPts val="0"/>
              </a:spcAft>
              <a:buSzPts val="2400"/>
              <a:buChar char="▪"/>
            </a:pPr>
            <a:r>
              <a:rPr lang="en-US" sz="2400" b="0"/>
              <a:t>Addresses </a:t>
            </a:r>
            <a:endParaRPr sz="2400" b="0"/>
          </a:p>
          <a:p>
            <a:pPr marL="914400" lvl="1" indent="-342900" rtl="0">
              <a:spcBef>
                <a:spcPts val="0"/>
              </a:spcBef>
              <a:spcAft>
                <a:spcPts val="0"/>
              </a:spcAft>
              <a:buSzPts val="1800"/>
              <a:buChar char="▪"/>
            </a:pPr>
            <a:r>
              <a:rPr lang="en-US" sz="1800" b="0"/>
              <a:t>Hostname</a:t>
            </a:r>
            <a:endParaRPr sz="1800" b="0"/>
          </a:p>
          <a:p>
            <a:pPr marL="914400" lvl="1" indent="-342900" rtl="0">
              <a:spcBef>
                <a:spcPts val="0"/>
              </a:spcBef>
              <a:spcAft>
                <a:spcPts val="0"/>
              </a:spcAft>
              <a:buSzPts val="1800"/>
              <a:buChar char="▪"/>
            </a:pPr>
            <a:r>
              <a:rPr lang="en-US" sz="1800" b="0"/>
              <a:t>ExternalIP</a:t>
            </a:r>
            <a:endParaRPr sz="1800" b="0"/>
          </a:p>
          <a:p>
            <a:pPr marL="914400" lvl="1" indent="-342900" rtl="0">
              <a:spcBef>
                <a:spcPts val="0"/>
              </a:spcBef>
              <a:spcAft>
                <a:spcPts val="0"/>
              </a:spcAft>
              <a:buSzPts val="1800"/>
              <a:buChar char="▪"/>
            </a:pPr>
            <a:r>
              <a:rPr lang="en-US" sz="1800" b="0"/>
              <a:t>InternalIP</a:t>
            </a:r>
            <a:endParaRPr sz="1800" b="0"/>
          </a:p>
          <a:p>
            <a:pPr marL="457200" lvl="0" indent="-381000" rtl="0">
              <a:spcBef>
                <a:spcPts val="0"/>
              </a:spcBef>
              <a:spcAft>
                <a:spcPts val="0"/>
              </a:spcAft>
              <a:buSzPts val="2400"/>
              <a:buChar char="▪"/>
            </a:pPr>
            <a:r>
              <a:rPr lang="en-US" sz="2400" b="0"/>
              <a:t>Condition - </a:t>
            </a:r>
            <a:r>
              <a:rPr lang="en-US" sz="1800" b="0"/>
              <a:t>describe condition of nodes.</a:t>
            </a:r>
            <a:endParaRPr sz="1800" b="0"/>
          </a:p>
          <a:p>
            <a:pPr marL="457200" lvl="0" indent="-381000" rtl="0">
              <a:spcBef>
                <a:spcPts val="0"/>
              </a:spcBef>
              <a:spcAft>
                <a:spcPts val="0"/>
              </a:spcAft>
              <a:buSzPts val="2400"/>
              <a:buChar char="▪"/>
            </a:pPr>
            <a:r>
              <a:rPr lang="en-US" sz="2400" b="0"/>
              <a:t>Capacity -  </a:t>
            </a:r>
            <a:r>
              <a:rPr lang="en-US" sz="1800" b="0"/>
              <a:t>describe the resources available on the node</a:t>
            </a:r>
            <a:endParaRPr sz="1800" b="0"/>
          </a:p>
          <a:p>
            <a:pPr marL="457200" lvl="0" indent="-381000" rtl="0">
              <a:spcBef>
                <a:spcPts val="0"/>
              </a:spcBef>
              <a:spcAft>
                <a:spcPts val="0"/>
              </a:spcAft>
              <a:buSzPts val="2400"/>
              <a:buChar char="▪"/>
            </a:pPr>
            <a:r>
              <a:rPr lang="en-US" sz="2400" b="0"/>
              <a:t>Info - </a:t>
            </a:r>
            <a:r>
              <a:rPr lang="en-US" sz="1800" b="0"/>
              <a:t>general information about the node</a:t>
            </a:r>
            <a:endParaRPr sz="1800" b="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 kubectl get nodes</a:t>
            </a:r>
            <a:endParaRPr sz="3600" b="1" i="0" u="none" strike="noStrike" cap="none">
              <a:solidFill>
                <a:schemeClr val="accent3"/>
              </a:solidFill>
              <a:latin typeface="Calibri"/>
              <a:ea typeface="Calibri"/>
              <a:cs typeface="Calibri"/>
              <a:sym typeface="Calibri"/>
            </a:endParaRPr>
          </a:p>
        </p:txBody>
      </p:sp>
      <p:sp>
        <p:nvSpPr>
          <p:cNvPr id="616" name="Shape 616"/>
          <p:cNvSpPr txBox="1"/>
          <p:nvPr/>
        </p:nvSpPr>
        <p:spPr>
          <a:xfrm>
            <a:off x="1600200" y="4343400"/>
            <a:ext cx="5334000" cy="106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Afinity &amp; Anti-affinity (Beta) allow further constraints on where a pod may run (coupled, de-coupled, only nodes with certain labels, etc)</a:t>
            </a:r>
            <a:endParaRPr sz="1800">
              <a:solidFill>
                <a:schemeClr val="dk1"/>
              </a:solidFill>
              <a:latin typeface="Arial"/>
              <a:ea typeface="Arial"/>
              <a:cs typeface="Arial"/>
              <a:sym typeface="Arial"/>
            </a:endParaRPr>
          </a:p>
        </p:txBody>
      </p:sp>
      <p:pic>
        <p:nvPicPr>
          <p:cNvPr id="617" name="Shape 617"/>
          <p:cNvPicPr preferRelativeResize="0"/>
          <p:nvPr/>
        </p:nvPicPr>
        <p:blipFill rotWithShape="1">
          <a:blip r:embed="rId3">
            <a:alphaModFix/>
          </a:blip>
          <a:srcRect/>
          <a:stretch/>
        </p:blipFill>
        <p:spPr>
          <a:xfrm>
            <a:off x="0" y="3149600"/>
            <a:ext cx="9144000" cy="5354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Clusters</a:t>
            </a:r>
            <a:endParaRPr sz="3600" b="1" i="0" u="none" strike="noStrike" cap="none">
              <a:solidFill>
                <a:schemeClr val="accent3"/>
              </a:solidFill>
              <a:latin typeface="Calibri"/>
              <a:ea typeface="Calibri"/>
              <a:cs typeface="Calibri"/>
              <a:sym typeface="Calibri"/>
            </a:endParaRPr>
          </a:p>
        </p:txBody>
      </p:sp>
      <p:sp>
        <p:nvSpPr>
          <p:cNvPr id="623" name="Shape 623"/>
          <p:cNvSpPr txBox="1">
            <a:spLocks noGrp="1"/>
          </p:cNvSpPr>
          <p:nvPr>
            <p:ph idx="1"/>
          </p:nvPr>
        </p:nvSpPr>
        <p:spPr>
          <a:xfrm>
            <a:off x="628650" y="1770525"/>
            <a:ext cx="5010300" cy="3962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665"/>
              <a:buFont typeface="Noto Sans Symbols"/>
              <a:buNone/>
            </a:pPr>
            <a:r>
              <a:rPr lang="en-US" sz="1850" b="0" i="0" u="none" strike="noStrike" cap="none">
                <a:solidFill>
                  <a:schemeClr val="dk1"/>
                </a:solidFill>
                <a:latin typeface="Calibri"/>
                <a:ea typeface="Calibri"/>
                <a:cs typeface="Calibri"/>
                <a:sym typeface="Calibri"/>
              </a:rPr>
              <a:t>Masters</a:t>
            </a:r>
            <a:endParaRPr/>
          </a:p>
          <a:p>
            <a:pPr marL="457200" marR="0" lvl="0" indent="-457200" algn="l" rtl="0">
              <a:lnSpc>
                <a:spcPct val="80000"/>
              </a:lnSpc>
              <a:spcBef>
                <a:spcPts val="370"/>
              </a:spcBef>
              <a:spcAft>
                <a:spcPts val="0"/>
              </a:spcAft>
              <a:buClr>
                <a:schemeClr val="accent3"/>
              </a:buClr>
              <a:buSzPts val="1665"/>
              <a:buFont typeface="Noto Sans Symbols"/>
              <a:buChar char="▪"/>
            </a:pPr>
            <a:r>
              <a:rPr lang="en-US" sz="1850" b="0" i="0" u="none" strike="noStrike" cap="none">
                <a:solidFill>
                  <a:schemeClr val="dk1"/>
                </a:solidFill>
                <a:latin typeface="Calibri"/>
                <a:ea typeface="Calibri"/>
                <a:cs typeface="Calibri"/>
                <a:sym typeface="Calibri"/>
              </a:rPr>
              <a:t>Coordinates the cluster</a:t>
            </a:r>
            <a:endParaRPr/>
          </a:p>
          <a:p>
            <a:pPr marL="914400" marR="0" lvl="1" indent="-457200" algn="l" rtl="0">
              <a:lnSpc>
                <a:spcPct val="80000"/>
              </a:lnSpc>
              <a:spcBef>
                <a:spcPts val="296"/>
              </a:spcBef>
              <a:spcAft>
                <a:spcPts val="0"/>
              </a:spcAft>
              <a:buClr>
                <a:schemeClr val="accent3"/>
              </a:buClr>
              <a:buSzPts val="1332"/>
              <a:buFont typeface="Noto Sans Symbols"/>
              <a:buChar char="▪"/>
            </a:pPr>
            <a:r>
              <a:rPr lang="en-US" sz="1480" b="1" i="0" u="none" strike="noStrike" cap="none">
                <a:solidFill>
                  <a:schemeClr val="dk1"/>
                </a:solidFill>
                <a:latin typeface="Calibri"/>
                <a:ea typeface="Calibri"/>
                <a:cs typeface="Calibri"/>
                <a:sym typeface="Calibri"/>
              </a:rPr>
              <a:t>Schedules applications</a:t>
            </a:r>
            <a:endParaRPr/>
          </a:p>
          <a:p>
            <a:pPr marL="914400" marR="0" lvl="1" indent="-457200" algn="l" rtl="0">
              <a:lnSpc>
                <a:spcPct val="80000"/>
              </a:lnSpc>
              <a:spcBef>
                <a:spcPts val="296"/>
              </a:spcBef>
              <a:spcAft>
                <a:spcPts val="0"/>
              </a:spcAft>
              <a:buClr>
                <a:schemeClr val="accent3"/>
              </a:buClr>
              <a:buSzPts val="1332"/>
              <a:buFont typeface="Noto Sans Symbols"/>
              <a:buChar char="▪"/>
            </a:pPr>
            <a:r>
              <a:rPr lang="en-US" sz="1480" b="1" i="0" u="none" strike="noStrike" cap="none">
                <a:solidFill>
                  <a:schemeClr val="dk1"/>
                </a:solidFill>
                <a:latin typeface="Calibri"/>
                <a:ea typeface="Calibri"/>
                <a:cs typeface="Calibri"/>
                <a:sym typeface="Calibri"/>
              </a:rPr>
              <a:t>Maintains application state</a:t>
            </a:r>
            <a:endParaRPr/>
          </a:p>
          <a:p>
            <a:pPr marL="914400" marR="0" lvl="1" indent="-457200" algn="l" rtl="0">
              <a:lnSpc>
                <a:spcPct val="80000"/>
              </a:lnSpc>
              <a:spcBef>
                <a:spcPts val="296"/>
              </a:spcBef>
              <a:spcAft>
                <a:spcPts val="0"/>
              </a:spcAft>
              <a:buClr>
                <a:schemeClr val="accent3"/>
              </a:buClr>
              <a:buSzPts val="1332"/>
              <a:buFont typeface="Noto Sans Symbols"/>
              <a:buChar char="▪"/>
            </a:pPr>
            <a:r>
              <a:rPr lang="en-US" sz="1480" b="1" i="0" u="none" strike="noStrike" cap="none">
                <a:solidFill>
                  <a:schemeClr val="dk1"/>
                </a:solidFill>
                <a:latin typeface="Calibri"/>
                <a:ea typeface="Calibri"/>
                <a:cs typeface="Calibri"/>
                <a:sym typeface="Calibri"/>
              </a:rPr>
              <a:t>Scales applications</a:t>
            </a:r>
            <a:endParaRPr/>
          </a:p>
          <a:p>
            <a:pPr marL="914400" marR="0" lvl="1" indent="-457200" algn="l" rtl="0">
              <a:lnSpc>
                <a:spcPct val="80000"/>
              </a:lnSpc>
              <a:spcBef>
                <a:spcPts val="296"/>
              </a:spcBef>
              <a:spcAft>
                <a:spcPts val="0"/>
              </a:spcAft>
              <a:buClr>
                <a:schemeClr val="accent3"/>
              </a:buClr>
              <a:buSzPts val="1332"/>
              <a:buFont typeface="Noto Sans Symbols"/>
              <a:buChar char="▪"/>
            </a:pPr>
            <a:r>
              <a:rPr lang="en-US" sz="1480" b="1" i="0" u="none" strike="noStrike" cap="none">
                <a:solidFill>
                  <a:schemeClr val="dk1"/>
                </a:solidFill>
                <a:latin typeface="Calibri"/>
                <a:ea typeface="Calibri"/>
                <a:cs typeface="Calibri"/>
                <a:sym typeface="Calibri"/>
              </a:rPr>
              <a:t>Rolls out updates</a:t>
            </a:r>
            <a:endParaRPr/>
          </a:p>
          <a:p>
            <a:pPr marL="457200" marR="0" lvl="0" indent="-457200" algn="l" rtl="0">
              <a:lnSpc>
                <a:spcPct val="80000"/>
              </a:lnSpc>
              <a:spcBef>
                <a:spcPts val="370"/>
              </a:spcBef>
              <a:spcAft>
                <a:spcPts val="0"/>
              </a:spcAft>
              <a:buClr>
                <a:schemeClr val="accent3"/>
              </a:buClr>
              <a:buSzPts val="1665"/>
              <a:buFont typeface="Noto Sans Symbols"/>
              <a:buChar char="▪"/>
            </a:pPr>
            <a:r>
              <a:rPr lang="en-US" sz="1850" b="0" i="0" u="none" strike="noStrike" cap="none">
                <a:solidFill>
                  <a:schemeClr val="dk1"/>
                </a:solidFill>
                <a:latin typeface="Calibri"/>
                <a:ea typeface="Calibri"/>
                <a:cs typeface="Calibri"/>
                <a:sym typeface="Calibri"/>
              </a:rPr>
              <a:t>Can be duplicated when HA (High Availability) is desired.</a:t>
            </a:r>
            <a:endParaRPr/>
          </a:p>
          <a:p>
            <a:pPr marL="457200" marR="0" lvl="0" indent="-457200" algn="l" rtl="0">
              <a:lnSpc>
                <a:spcPct val="80000"/>
              </a:lnSpc>
              <a:spcBef>
                <a:spcPts val="370"/>
              </a:spcBef>
              <a:spcAft>
                <a:spcPts val="0"/>
              </a:spcAft>
              <a:buClr>
                <a:schemeClr val="accent3"/>
              </a:buClr>
              <a:buSzPts val="1665"/>
              <a:buFont typeface="Noto Sans Symbols"/>
              <a:buChar char="▪"/>
            </a:pPr>
            <a:r>
              <a:rPr lang="en-US" sz="1850" b="0" i="0" u="none" strike="noStrike" cap="none">
                <a:solidFill>
                  <a:schemeClr val="dk1"/>
                </a:solidFill>
                <a:latin typeface="Calibri"/>
                <a:ea typeface="Calibri"/>
                <a:cs typeface="Calibri"/>
                <a:sym typeface="Calibri"/>
              </a:rPr>
              <a:t>Often run as a service by public cloud providers (Azure/Google Kubernetes as a Service)</a:t>
            </a:r>
            <a:endParaRPr/>
          </a:p>
          <a:p>
            <a:pPr marL="0" marR="0" lvl="0" indent="0" algn="l" rtl="0">
              <a:lnSpc>
                <a:spcPct val="80000"/>
              </a:lnSpc>
              <a:spcBef>
                <a:spcPts val="370"/>
              </a:spcBef>
              <a:spcAft>
                <a:spcPts val="0"/>
              </a:spcAft>
              <a:buClr>
                <a:schemeClr val="accent3"/>
              </a:buClr>
              <a:buSzPts val="1665"/>
              <a:buFont typeface="Noto Sans Symbols"/>
              <a:buNone/>
            </a:pPr>
            <a:r>
              <a:rPr lang="en-US" sz="1850" b="0" i="0" u="none" strike="noStrike" cap="none">
                <a:solidFill>
                  <a:schemeClr val="dk1"/>
                </a:solidFill>
                <a:latin typeface="Calibri"/>
                <a:ea typeface="Calibri"/>
                <a:cs typeface="Calibri"/>
                <a:sym typeface="Calibri"/>
              </a:rPr>
              <a:t>Nodes</a:t>
            </a:r>
            <a:endParaRPr/>
          </a:p>
          <a:p>
            <a:pPr marL="457200" marR="0" lvl="0" indent="-457200" algn="l" rtl="0">
              <a:lnSpc>
                <a:spcPct val="80000"/>
              </a:lnSpc>
              <a:spcBef>
                <a:spcPts val="370"/>
              </a:spcBef>
              <a:spcAft>
                <a:spcPts val="0"/>
              </a:spcAft>
              <a:buClr>
                <a:schemeClr val="accent3"/>
              </a:buClr>
              <a:buSzPts val="1665"/>
              <a:buFont typeface="Noto Sans Symbols"/>
              <a:buChar char="▪"/>
            </a:pPr>
            <a:r>
              <a:rPr lang="en-US" sz="1850" b="0" i="0" u="none" strike="noStrike" cap="none">
                <a:solidFill>
                  <a:schemeClr val="dk1"/>
                </a:solidFill>
                <a:latin typeface="Calibri"/>
                <a:ea typeface="Calibri"/>
                <a:cs typeface="Calibri"/>
                <a:sym typeface="Calibri"/>
              </a:rPr>
              <a:t>House workers that run the applications</a:t>
            </a:r>
            <a:endParaRPr/>
          </a:p>
          <a:p>
            <a:pPr marL="457200" marR="0" lvl="0" indent="-457200" algn="l" rtl="0">
              <a:lnSpc>
                <a:spcPct val="80000"/>
              </a:lnSpc>
              <a:spcBef>
                <a:spcPts val="370"/>
              </a:spcBef>
              <a:spcAft>
                <a:spcPts val="0"/>
              </a:spcAft>
              <a:buClr>
                <a:schemeClr val="accent3"/>
              </a:buClr>
              <a:buSzPts val="1665"/>
              <a:buFont typeface="Noto Sans Symbols"/>
              <a:buChar char="▪"/>
            </a:pPr>
            <a:r>
              <a:rPr lang="en-US" sz="1850" b="0" i="0" u="none" strike="noStrike" cap="none">
                <a:solidFill>
                  <a:schemeClr val="dk1"/>
                </a:solidFill>
                <a:latin typeface="Calibri"/>
                <a:ea typeface="Calibri"/>
                <a:cs typeface="Calibri"/>
                <a:sym typeface="Calibri"/>
              </a:rPr>
              <a:t>Three node minimum for production clusters</a:t>
            </a:r>
            <a:endParaRPr sz="1850" b="0" i="0" u="none" strike="noStrike" cap="none">
              <a:solidFill>
                <a:schemeClr val="dk1"/>
              </a:solidFill>
              <a:latin typeface="Calibri"/>
              <a:ea typeface="Calibri"/>
              <a:cs typeface="Calibri"/>
              <a:sym typeface="Calibri"/>
            </a:endParaRPr>
          </a:p>
        </p:txBody>
      </p:sp>
      <p:pic>
        <p:nvPicPr>
          <p:cNvPr id="624" name="Shape 624"/>
          <p:cNvPicPr preferRelativeResize="0"/>
          <p:nvPr/>
        </p:nvPicPr>
        <p:blipFill rotWithShape="1">
          <a:blip r:embed="rId3">
            <a:alphaModFix/>
          </a:blip>
          <a:srcRect/>
          <a:stretch/>
        </p:blipFill>
        <p:spPr>
          <a:xfrm>
            <a:off x="5436704" y="2393336"/>
            <a:ext cx="3479085" cy="2604728"/>
          </a:xfrm>
          <a:prstGeom prst="rect">
            <a:avLst/>
          </a:prstGeom>
          <a:noFill/>
          <a:ln>
            <a:noFill/>
          </a:ln>
        </p:spPr>
      </p:pic>
      <p:sp>
        <p:nvSpPr>
          <p:cNvPr id="625" name="Shape 625"/>
          <p:cNvSpPr txBox="1"/>
          <p:nvPr/>
        </p:nvSpPr>
        <p:spPr>
          <a:xfrm>
            <a:off x="628650" y="1093675"/>
            <a:ext cx="7753500" cy="914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0">
                <a:solidFill>
                  <a:schemeClr val="dk1"/>
                </a:solidFill>
                <a:latin typeface="Calibri"/>
                <a:ea typeface="Calibri"/>
                <a:cs typeface="Calibri"/>
                <a:sym typeface="Calibri"/>
              </a:rPr>
              <a:t>Allows you to deploy containerized applications to a cluster without tying them specifically to individual machines.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Pods</a:t>
            </a:r>
            <a:endParaRPr sz="3600" b="1" i="0" u="none" strike="noStrike" cap="none">
              <a:solidFill>
                <a:schemeClr val="accent3"/>
              </a:solidFill>
              <a:latin typeface="Calibri"/>
              <a:ea typeface="Calibri"/>
              <a:cs typeface="Calibri"/>
              <a:sym typeface="Calibri"/>
            </a:endParaRPr>
          </a:p>
        </p:txBody>
      </p:sp>
      <p:sp>
        <p:nvSpPr>
          <p:cNvPr id="631" name="Shape 631"/>
          <p:cNvSpPr txBox="1">
            <a:spLocks noGrp="1"/>
          </p:cNvSpPr>
          <p:nvPr>
            <p:ph idx="1"/>
          </p:nvPr>
        </p:nvSpPr>
        <p:spPr>
          <a:xfrm>
            <a:off x="457201" y="1905001"/>
            <a:ext cx="4024278" cy="4190999"/>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Pod Resource Types</a:t>
            </a:r>
            <a:endParaRPr/>
          </a:p>
          <a:p>
            <a:pPr marL="914400" marR="0" lvl="1"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Networking, as a unique cluster IP address</a:t>
            </a:r>
            <a:endParaRPr/>
          </a:p>
          <a:p>
            <a:pPr marL="914400" marR="0" lvl="1" indent="-457200" algn="l" rtl="0">
              <a:lnSpc>
                <a:spcPct val="90000"/>
              </a:lnSpc>
              <a:spcBef>
                <a:spcPts val="320"/>
              </a:spcBef>
              <a:spcAft>
                <a:spcPts val="0"/>
              </a:spcAft>
              <a:buClr>
                <a:schemeClr val="accent3"/>
              </a:buClr>
              <a:buSzPts val="1440"/>
              <a:buFont typeface="Noto Sans Symbols"/>
              <a:buChar char="▪"/>
            </a:pPr>
            <a:r>
              <a:rPr lang="en-US" sz="1600" b="0" i="0" u="none" strike="noStrike" cap="none">
                <a:solidFill>
                  <a:schemeClr val="dk1"/>
                </a:solidFill>
                <a:latin typeface="Calibri"/>
                <a:ea typeface="Calibri"/>
                <a:cs typeface="Calibri"/>
                <a:sym typeface="Calibri"/>
              </a:rPr>
              <a:t>Container information:</a:t>
            </a:r>
            <a:endParaRPr/>
          </a:p>
          <a:p>
            <a:pPr marL="1371600" marR="0" lvl="2" indent="-457200" algn="l" rtl="0">
              <a:lnSpc>
                <a:spcPct val="90000"/>
              </a:lnSpc>
              <a:spcBef>
                <a:spcPts val="240"/>
              </a:spcBef>
              <a:spcAft>
                <a:spcPts val="0"/>
              </a:spcAft>
              <a:buClr>
                <a:schemeClr val="accent3"/>
              </a:buClr>
              <a:buSzPts val="1080"/>
              <a:buFont typeface="Noto Sans Symbols"/>
              <a:buChar char="▪"/>
            </a:pPr>
            <a:r>
              <a:rPr lang="en-US" sz="1200" b="0" i="0" u="none" strike="noStrike" cap="none">
                <a:solidFill>
                  <a:schemeClr val="dk1"/>
                </a:solidFill>
                <a:latin typeface="Calibri"/>
                <a:ea typeface="Calibri"/>
                <a:cs typeface="Calibri"/>
                <a:sym typeface="Calibri"/>
              </a:rPr>
              <a:t>container image version  </a:t>
            </a:r>
            <a:endParaRPr/>
          </a:p>
          <a:p>
            <a:pPr marL="1371600" marR="0" lvl="2" indent="-457200" algn="l" rtl="0">
              <a:lnSpc>
                <a:spcPct val="90000"/>
              </a:lnSpc>
              <a:spcBef>
                <a:spcPts val="240"/>
              </a:spcBef>
              <a:spcAft>
                <a:spcPts val="0"/>
              </a:spcAft>
              <a:buClr>
                <a:schemeClr val="accent3"/>
              </a:buClr>
              <a:buSzPts val="1080"/>
              <a:buFont typeface="Noto Sans Symbols"/>
              <a:buChar char="▪"/>
            </a:pPr>
            <a:r>
              <a:rPr lang="en-US" sz="1200" b="0" i="0" u="none" strike="noStrike" cap="none">
                <a:solidFill>
                  <a:schemeClr val="dk1"/>
                </a:solidFill>
                <a:latin typeface="Calibri"/>
                <a:ea typeface="Calibri"/>
                <a:cs typeface="Calibri"/>
                <a:sym typeface="Calibri"/>
              </a:rPr>
              <a:t>specific ports</a:t>
            </a:r>
            <a:endParaRPr/>
          </a:p>
          <a:p>
            <a:pPr marL="1371600" marR="0" lvl="2" indent="-457200" algn="l" rtl="0">
              <a:lnSpc>
                <a:spcPct val="90000"/>
              </a:lnSpc>
              <a:spcBef>
                <a:spcPts val="240"/>
              </a:spcBef>
              <a:spcAft>
                <a:spcPts val="0"/>
              </a:spcAft>
              <a:buClr>
                <a:schemeClr val="accent3"/>
              </a:buClr>
              <a:buSzPts val="1080"/>
              <a:buFont typeface="Noto Sans Symbols"/>
              <a:buChar char="▪"/>
            </a:pPr>
            <a:r>
              <a:rPr lang="en-US" sz="1200" b="0" i="0" u="none" strike="noStrike" cap="none">
                <a:solidFill>
                  <a:schemeClr val="dk1"/>
                </a:solidFill>
                <a:latin typeface="Calibri"/>
                <a:ea typeface="Calibri"/>
                <a:cs typeface="Calibri"/>
                <a:sym typeface="Calibri"/>
              </a:rPr>
              <a:t>Etc</a:t>
            </a:r>
            <a:endParaRPr sz="12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36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Atomic unit of Kubernetes</a:t>
            </a:r>
            <a:endParaRPr sz="18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36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Tied to node which is it scheduled</a:t>
            </a:r>
            <a:endParaRPr/>
          </a:p>
          <a:p>
            <a:pPr marL="457200" marR="0" lvl="0" indent="-457200" algn="l" rtl="0">
              <a:lnSpc>
                <a:spcPct val="90000"/>
              </a:lnSpc>
              <a:spcBef>
                <a:spcPts val="36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Always co-located and co-scheduled</a:t>
            </a:r>
            <a:endParaRPr/>
          </a:p>
          <a:p>
            <a:pPr marL="457200" marR="0" lvl="0" indent="-457200" algn="l" rtl="0">
              <a:lnSpc>
                <a:spcPct val="90000"/>
              </a:lnSpc>
              <a:spcBef>
                <a:spcPts val="36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Containers in a pod share </a:t>
            </a:r>
            <a:endParaRPr/>
          </a:p>
          <a:p>
            <a:pPr marL="914400" marR="0" lvl="1" indent="-457200" algn="l" rtl="0">
              <a:lnSpc>
                <a:spcPct val="90000"/>
              </a:lnSpc>
              <a:spcBef>
                <a:spcPts val="280"/>
              </a:spcBef>
              <a:spcAft>
                <a:spcPts val="0"/>
              </a:spcAft>
              <a:buClr>
                <a:schemeClr val="accent3"/>
              </a:buClr>
              <a:buSzPts val="1260"/>
              <a:buFont typeface="Noto Sans Symbols"/>
              <a:buChar char="▪"/>
            </a:pPr>
            <a:r>
              <a:rPr lang="en-US" sz="1400" b="0" i="0" u="none" strike="noStrike" cap="none">
                <a:solidFill>
                  <a:schemeClr val="dk1"/>
                </a:solidFill>
                <a:latin typeface="Calibri"/>
                <a:ea typeface="Calibri"/>
                <a:cs typeface="Calibri"/>
                <a:sym typeface="Calibri"/>
              </a:rPr>
              <a:t>IP address and port space</a:t>
            </a:r>
            <a:endParaRPr/>
          </a:p>
          <a:p>
            <a:pPr marL="914400" marR="0" lvl="1" indent="-457200" algn="l" rtl="0">
              <a:lnSpc>
                <a:spcPct val="90000"/>
              </a:lnSpc>
              <a:spcBef>
                <a:spcPts val="280"/>
              </a:spcBef>
              <a:spcAft>
                <a:spcPts val="0"/>
              </a:spcAft>
              <a:buClr>
                <a:schemeClr val="accent3"/>
              </a:buClr>
              <a:buSzPts val="1260"/>
              <a:buFont typeface="Noto Sans Symbols"/>
              <a:buChar char="▪"/>
            </a:pPr>
            <a:r>
              <a:rPr lang="en-US" sz="1400" b="0" i="0" u="none" strike="noStrike" cap="none">
                <a:solidFill>
                  <a:schemeClr val="dk1"/>
                </a:solidFill>
                <a:latin typeface="Calibri"/>
                <a:ea typeface="Calibri"/>
                <a:cs typeface="Calibri"/>
                <a:sym typeface="Calibri"/>
              </a:rPr>
              <a:t>Filesystem</a:t>
            </a:r>
            <a:endParaRPr/>
          </a:p>
          <a:p>
            <a:pPr marL="914400" marR="0" lvl="1" indent="-457200" algn="l" rtl="0">
              <a:lnSpc>
                <a:spcPct val="90000"/>
              </a:lnSpc>
              <a:spcBef>
                <a:spcPts val="280"/>
              </a:spcBef>
              <a:spcAft>
                <a:spcPts val="0"/>
              </a:spcAft>
              <a:buClr>
                <a:schemeClr val="accent3"/>
              </a:buClr>
              <a:buSzPts val="1260"/>
              <a:buFont typeface="Noto Sans Symbols"/>
              <a:buChar char="▪"/>
            </a:pPr>
            <a:r>
              <a:rPr lang="en-US" sz="1400" b="0" i="0" u="none" strike="noStrike" cap="none">
                <a:solidFill>
                  <a:schemeClr val="dk1"/>
                </a:solidFill>
                <a:latin typeface="Calibri"/>
                <a:ea typeface="Calibri"/>
                <a:cs typeface="Calibri"/>
                <a:sym typeface="Calibri"/>
              </a:rPr>
              <a:t>Storage (Volumnes)</a:t>
            </a:r>
            <a:endParaRPr/>
          </a:p>
          <a:p>
            <a:pPr marL="914400" marR="0" lvl="1" indent="-457200" algn="l" rtl="0">
              <a:lnSpc>
                <a:spcPct val="90000"/>
              </a:lnSpc>
              <a:spcBef>
                <a:spcPts val="280"/>
              </a:spcBef>
              <a:spcAft>
                <a:spcPts val="0"/>
              </a:spcAft>
              <a:buClr>
                <a:schemeClr val="accent3"/>
              </a:buClr>
              <a:buSzPts val="1260"/>
              <a:buFont typeface="Noto Sans Symbols"/>
              <a:buChar char="▪"/>
            </a:pPr>
            <a:r>
              <a:rPr lang="en-US" sz="1400" b="0" i="0" u="none" strike="noStrike" cap="none">
                <a:solidFill>
                  <a:schemeClr val="dk1"/>
                </a:solidFill>
                <a:latin typeface="Calibri"/>
                <a:ea typeface="Calibri"/>
                <a:cs typeface="Calibri"/>
                <a:sym typeface="Calibri"/>
              </a:rPr>
              <a:t>Labels</a:t>
            </a:r>
            <a:endParaRPr/>
          </a:p>
          <a:p>
            <a:pPr marL="914400" marR="0" lvl="1" indent="-457200" algn="l" rtl="0">
              <a:lnSpc>
                <a:spcPct val="90000"/>
              </a:lnSpc>
              <a:spcBef>
                <a:spcPts val="280"/>
              </a:spcBef>
              <a:spcAft>
                <a:spcPts val="0"/>
              </a:spcAft>
              <a:buClr>
                <a:schemeClr val="accent3"/>
              </a:buClr>
              <a:buSzPts val="1260"/>
              <a:buFont typeface="Noto Sans Symbols"/>
              <a:buChar char="▪"/>
            </a:pPr>
            <a:r>
              <a:rPr lang="en-US" sz="1400" b="0" i="0" u="none" strike="noStrike" cap="none">
                <a:solidFill>
                  <a:schemeClr val="dk1"/>
                </a:solidFill>
                <a:latin typeface="Calibri"/>
                <a:ea typeface="Calibri"/>
                <a:cs typeface="Calibri"/>
                <a:sym typeface="Calibri"/>
              </a:rPr>
              <a:t>Secrets</a:t>
            </a:r>
            <a:endParaRPr/>
          </a:p>
          <a:p>
            <a:pPr marL="914400" marR="0" lvl="1" indent="-377190" algn="l" rtl="0">
              <a:lnSpc>
                <a:spcPct val="90000"/>
              </a:lnSpc>
              <a:spcBef>
                <a:spcPts val="280"/>
              </a:spcBef>
              <a:spcAft>
                <a:spcPts val="0"/>
              </a:spcAft>
              <a:buClr>
                <a:schemeClr val="accent3"/>
              </a:buClr>
              <a:buSzPts val="1260"/>
              <a:buFont typeface="Noto Sans Symbols"/>
              <a:buNone/>
            </a:pPr>
            <a:endParaRPr sz="1400" b="0" i="0" u="none" strike="noStrike" cap="none">
              <a:solidFill>
                <a:schemeClr val="dk1"/>
              </a:solidFill>
              <a:latin typeface="Calibri"/>
              <a:ea typeface="Calibri"/>
              <a:cs typeface="Calibri"/>
              <a:sym typeface="Calibri"/>
            </a:endParaRPr>
          </a:p>
        </p:txBody>
      </p:sp>
      <p:pic>
        <p:nvPicPr>
          <p:cNvPr id="633" name="Shape 633"/>
          <p:cNvPicPr preferRelativeResize="0"/>
          <p:nvPr/>
        </p:nvPicPr>
        <p:blipFill rotWithShape="1">
          <a:blip r:embed="rId3">
            <a:alphaModFix/>
          </a:blip>
          <a:srcRect/>
          <a:stretch/>
        </p:blipFill>
        <p:spPr>
          <a:xfrm>
            <a:off x="4614829" y="2209800"/>
            <a:ext cx="4539109" cy="1752600"/>
          </a:xfrm>
          <a:prstGeom prst="rect">
            <a:avLst/>
          </a:prstGeom>
          <a:noFill/>
          <a:ln>
            <a:noFill/>
          </a:ln>
        </p:spPr>
      </p:pic>
      <p:sp>
        <p:nvSpPr>
          <p:cNvPr id="634" name="Shape 634"/>
          <p:cNvSpPr txBox="1"/>
          <p:nvPr/>
        </p:nvSpPr>
        <p:spPr>
          <a:xfrm>
            <a:off x="628650" y="1295399"/>
            <a:ext cx="7753350" cy="60960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665"/>
              <a:buFont typeface="Noto Sans Symbols"/>
              <a:buNone/>
            </a:pPr>
            <a:r>
              <a:rPr lang="en-US" sz="1850" b="1">
                <a:solidFill>
                  <a:schemeClr val="dk1"/>
                </a:solidFill>
                <a:latin typeface="Calibri"/>
                <a:ea typeface="Calibri"/>
                <a:cs typeface="Calibri"/>
                <a:sym typeface="Calibri"/>
              </a:rPr>
              <a:t>Allows you to create a group of one or more containers and some shared resources for those containers</a:t>
            </a:r>
            <a:endParaRPr sz="1850" b="1">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Journey is a “Team of Teams”</a:t>
            </a:r>
            <a:endParaRPr sz="3600" b="1" i="0" u="none" strike="noStrike" cap="none">
              <a:solidFill>
                <a:schemeClr val="accent3"/>
              </a:solidFill>
              <a:latin typeface="Calibri"/>
              <a:ea typeface="Calibri"/>
              <a:cs typeface="Calibri"/>
              <a:sym typeface="Calibri"/>
            </a:endParaRPr>
          </a:p>
        </p:txBody>
      </p:sp>
      <p:sp>
        <p:nvSpPr>
          <p:cNvPr id="162" name="Shape 162"/>
          <p:cNvSpPr txBox="1"/>
          <p:nvPr/>
        </p:nvSpPr>
        <p:spPr>
          <a:xfrm>
            <a:off x="762000" y="2628047"/>
            <a:ext cx="74676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400"/>
              <a:buFont typeface="Arial"/>
              <a:buNone/>
            </a:pPr>
            <a:r>
              <a:rPr lang="en-US" sz="2400" i="1">
                <a:solidFill>
                  <a:srgbClr val="E87722"/>
                </a:solidFill>
                <a:latin typeface="Calibri"/>
                <a:ea typeface="Calibri"/>
                <a:cs typeface="Calibri"/>
                <a:sym typeface="Calibri"/>
              </a:rPr>
              <a:t>“First I needed to shift my focus from moving pieces on the board to shaping the ecosystem.” </a:t>
            </a:r>
            <a:br>
              <a:rPr lang="en-US" sz="2400" i="1">
                <a:solidFill>
                  <a:srgbClr val="E87722"/>
                </a:solidFill>
                <a:latin typeface="Calibri"/>
                <a:ea typeface="Calibri"/>
                <a:cs typeface="Calibri"/>
                <a:sym typeface="Calibri"/>
              </a:rPr>
            </a:br>
            <a:endParaRPr sz="2400">
              <a:solidFill>
                <a:srgbClr val="E87722"/>
              </a:solidFill>
              <a:latin typeface="Calibri"/>
              <a:ea typeface="Calibri"/>
              <a:cs typeface="Calibri"/>
              <a:sym typeface="Calibri"/>
            </a:endParaRPr>
          </a:p>
          <a:p>
            <a:pPr marL="0" marR="0" lvl="0" indent="0" algn="r" rtl="0">
              <a:lnSpc>
                <a:spcPct val="100000"/>
              </a:lnSpc>
              <a:spcBef>
                <a:spcPts val="400"/>
              </a:spcBef>
              <a:spcAft>
                <a:spcPts val="0"/>
              </a:spcAft>
              <a:buClr>
                <a:schemeClr val="accent1"/>
              </a:buClr>
              <a:buSzPts val="1200"/>
              <a:buFont typeface="Arial"/>
              <a:buNone/>
            </a:pPr>
            <a:r>
              <a:rPr lang="en-US" sz="1200">
                <a:solidFill>
                  <a:schemeClr val="accent4"/>
                </a:solidFill>
                <a:latin typeface="Calibri"/>
                <a:ea typeface="Calibri"/>
                <a:cs typeface="Calibri"/>
                <a:sym typeface="Calibri"/>
              </a:rPr>
              <a:t> – General S. McChrystal, </a:t>
            </a:r>
            <a:r>
              <a:rPr lang="en-US" sz="1200" i="1">
                <a:solidFill>
                  <a:schemeClr val="accent4"/>
                </a:solidFill>
                <a:latin typeface="Calibri"/>
                <a:ea typeface="Calibri"/>
                <a:cs typeface="Calibri"/>
                <a:sym typeface="Calibri"/>
              </a:rPr>
              <a:t>Team of Teams: New Rules of Engagement for a Complex World</a:t>
            </a:r>
            <a:endParaRPr/>
          </a:p>
        </p:txBody>
      </p:sp>
      <p:pic>
        <p:nvPicPr>
          <p:cNvPr id="163" name="Shape 163" descr="spike_for_PPT.png"/>
          <p:cNvPicPr preferRelativeResize="0"/>
          <p:nvPr/>
        </p:nvPicPr>
        <p:blipFill rotWithShape="1">
          <a:blip r:embed="rId3">
            <a:alphaModFix amt="30000"/>
          </a:blip>
          <a:srcRect/>
          <a:stretch/>
        </p:blipFill>
        <p:spPr>
          <a:xfrm rot="10800000">
            <a:off x="2084470" y="1921619"/>
            <a:ext cx="4975062" cy="674681"/>
          </a:xfrm>
          <a:prstGeom prst="rect">
            <a:avLst/>
          </a:prstGeom>
          <a:noFill/>
          <a:ln>
            <a:noFill/>
          </a:ln>
        </p:spPr>
      </p:pic>
      <p:pic>
        <p:nvPicPr>
          <p:cNvPr id="164" name="Shape 164" descr="spike_for_PPT.png"/>
          <p:cNvPicPr preferRelativeResize="0"/>
          <p:nvPr/>
        </p:nvPicPr>
        <p:blipFill rotWithShape="1">
          <a:blip r:embed="rId3">
            <a:alphaModFix amt="30000"/>
          </a:blip>
          <a:srcRect/>
          <a:stretch/>
        </p:blipFill>
        <p:spPr>
          <a:xfrm>
            <a:off x="2084470" y="3837888"/>
            <a:ext cx="4975062" cy="674681"/>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Deployments</a:t>
            </a:r>
            <a:endParaRPr sz="3600" b="1" i="0" u="none" strike="noStrike" cap="none">
              <a:solidFill>
                <a:schemeClr val="accent3"/>
              </a:solidFill>
              <a:latin typeface="Calibri"/>
              <a:ea typeface="Calibri"/>
              <a:cs typeface="Calibri"/>
              <a:sym typeface="Calibri"/>
            </a:endParaRPr>
          </a:p>
        </p:txBody>
      </p:sp>
      <p:sp>
        <p:nvSpPr>
          <p:cNvPr id="640" name="Shape 640"/>
          <p:cNvSpPr txBox="1">
            <a:spLocks noGrp="1"/>
          </p:cNvSpPr>
          <p:nvPr>
            <p:ph idx="1"/>
          </p:nvPr>
        </p:nvSpPr>
        <p:spPr>
          <a:xfrm>
            <a:off x="628650" y="2041200"/>
            <a:ext cx="4753376" cy="4135763"/>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1" i="0" u="none" strike="noStrike" cap="none">
                <a:solidFill>
                  <a:schemeClr val="dk1"/>
                </a:solidFill>
                <a:latin typeface="Calibri"/>
                <a:ea typeface="Calibri"/>
                <a:cs typeface="Calibri"/>
                <a:sym typeface="Calibri"/>
              </a:rPr>
              <a:t>Self Healing: Continuously monitors and replaces instances if necessary </a:t>
            </a:r>
            <a:endParaRPr/>
          </a:p>
          <a:p>
            <a:pPr marL="457200" marR="0" lvl="0" indent="-457200" algn="l" rtl="0">
              <a:lnSpc>
                <a:spcPct val="90000"/>
              </a:lnSpc>
              <a:spcBef>
                <a:spcPts val="400"/>
              </a:spcBef>
              <a:spcAft>
                <a:spcPts val="0"/>
              </a:spcAft>
              <a:buClr>
                <a:schemeClr val="accent3"/>
              </a:buClr>
              <a:buSzPts val="1800"/>
              <a:buFont typeface="Noto Sans Symbols"/>
              <a:buChar char="▪"/>
            </a:pPr>
            <a:r>
              <a:rPr lang="en-US" sz="2000" b="1" i="0" u="none" strike="noStrike" cap="none">
                <a:solidFill>
                  <a:schemeClr val="dk1"/>
                </a:solidFill>
                <a:latin typeface="Calibri"/>
                <a:ea typeface="Calibri"/>
                <a:cs typeface="Calibri"/>
                <a:sym typeface="Calibri"/>
              </a:rPr>
              <a:t>Provides declarative updates for Pods and ReplicaSets</a:t>
            </a:r>
            <a:endParaRPr sz="2000" b="1" i="0" u="none" strike="noStrike" cap="none">
              <a:solidFill>
                <a:schemeClr val="dk1"/>
              </a:solidFill>
              <a:latin typeface="Calibri"/>
              <a:ea typeface="Calibri"/>
              <a:cs typeface="Calibri"/>
              <a:sym typeface="Calibri"/>
            </a:endParaRPr>
          </a:p>
          <a:p>
            <a:pPr marL="914400" marR="0" lvl="1" indent="-457200" algn="l" rtl="0">
              <a:lnSpc>
                <a:spcPct val="90000"/>
              </a:lnSpc>
              <a:spcBef>
                <a:spcPts val="320"/>
              </a:spcBef>
              <a:spcAft>
                <a:spcPts val="0"/>
              </a:spcAft>
              <a:buClr>
                <a:schemeClr val="accent3"/>
              </a:buClr>
              <a:buSzPts val="1440"/>
              <a:buFont typeface="Noto Sans Symbols"/>
              <a:buChar char="▪"/>
            </a:pPr>
            <a:r>
              <a:rPr lang="en-US" sz="1600" b="1" i="0" u="none" strike="noStrike" cap="none">
                <a:solidFill>
                  <a:schemeClr val="dk1"/>
                </a:solidFill>
                <a:latin typeface="Calibri"/>
                <a:ea typeface="Calibri"/>
                <a:cs typeface="Calibri"/>
                <a:sym typeface="Calibri"/>
              </a:rPr>
              <a:t>Updates actual state to desired state at a controlled rate</a:t>
            </a:r>
            <a:endParaRPr/>
          </a:p>
          <a:p>
            <a:pPr marL="914400" marR="0" lvl="1" indent="-457200" algn="l" rtl="0">
              <a:lnSpc>
                <a:spcPct val="90000"/>
              </a:lnSpc>
              <a:spcBef>
                <a:spcPts val="320"/>
              </a:spcBef>
              <a:spcAft>
                <a:spcPts val="0"/>
              </a:spcAft>
              <a:buClr>
                <a:schemeClr val="accent3"/>
              </a:buClr>
              <a:buSzPts val="1440"/>
              <a:buFont typeface="Noto Sans Symbols"/>
              <a:buChar char="▪"/>
            </a:pPr>
            <a:r>
              <a:rPr lang="en-US" sz="1600" b="1" i="0" u="none" strike="noStrike" cap="none">
                <a:solidFill>
                  <a:schemeClr val="dk1"/>
                </a:solidFill>
                <a:latin typeface="Calibri"/>
                <a:ea typeface="Calibri"/>
                <a:cs typeface="Calibri"/>
                <a:sym typeface="Calibri"/>
              </a:rPr>
              <a:t>For example: Current state, 3 instances of Tomcat. Desired state, 5 instances of Tomcat. -&gt; Create 2 more instances of Tomcat</a:t>
            </a:r>
            <a:endParaRPr/>
          </a:p>
          <a:p>
            <a:pPr marL="457200" marR="0" lvl="0" indent="-457200" algn="l" rtl="0">
              <a:lnSpc>
                <a:spcPct val="90000"/>
              </a:lnSpc>
              <a:spcBef>
                <a:spcPts val="400"/>
              </a:spcBef>
              <a:spcAft>
                <a:spcPts val="0"/>
              </a:spcAft>
              <a:buClr>
                <a:schemeClr val="accent3"/>
              </a:buClr>
              <a:buSzPts val="1800"/>
              <a:buFont typeface="Noto Sans Symbols"/>
              <a:buChar char="▪"/>
            </a:pPr>
            <a:r>
              <a:rPr lang="en-US" sz="2000" b="1" i="0" u="none" strike="noStrike" cap="none">
                <a:solidFill>
                  <a:schemeClr val="dk1"/>
                </a:solidFill>
                <a:latin typeface="Calibri"/>
                <a:ea typeface="Calibri"/>
                <a:cs typeface="Calibri"/>
                <a:sym typeface="Calibri"/>
              </a:rPr>
              <a:t>Relay on declarative manifest to determine intent (i.e. yaml/json file most commonly)</a:t>
            </a:r>
            <a:endParaRPr sz="2000" b="1" i="0" u="none" strike="noStrike" cap="none">
              <a:solidFill>
                <a:schemeClr val="dk1"/>
              </a:solidFill>
              <a:latin typeface="Calibri"/>
              <a:ea typeface="Calibri"/>
              <a:cs typeface="Calibri"/>
              <a:sym typeface="Calibri"/>
            </a:endParaRPr>
          </a:p>
          <a:p>
            <a:pPr marL="914400" marR="0" lvl="1" indent="-365760" algn="l" rtl="0">
              <a:lnSpc>
                <a:spcPct val="90000"/>
              </a:lnSpc>
              <a:spcBef>
                <a:spcPts val="320"/>
              </a:spcBef>
              <a:spcAft>
                <a:spcPts val="0"/>
              </a:spcAft>
              <a:buClr>
                <a:schemeClr val="accent3"/>
              </a:buClr>
              <a:buSzPts val="1440"/>
              <a:buFont typeface="Noto Sans Symbols"/>
              <a:buNone/>
            </a:pPr>
            <a:endParaRPr sz="1600" b="1" i="0" u="none" strike="noStrike" cap="none">
              <a:solidFill>
                <a:schemeClr val="dk1"/>
              </a:solidFill>
              <a:latin typeface="Calibri"/>
              <a:ea typeface="Calibri"/>
              <a:cs typeface="Calibri"/>
              <a:sym typeface="Calibri"/>
            </a:endParaRPr>
          </a:p>
        </p:txBody>
      </p:sp>
      <p:pic>
        <p:nvPicPr>
          <p:cNvPr id="641" name="Shape 641"/>
          <p:cNvPicPr preferRelativeResize="0"/>
          <p:nvPr/>
        </p:nvPicPr>
        <p:blipFill rotWithShape="1">
          <a:blip r:embed="rId3">
            <a:alphaModFix/>
          </a:blip>
          <a:srcRect/>
          <a:stretch/>
        </p:blipFill>
        <p:spPr>
          <a:xfrm>
            <a:off x="5382026" y="2193600"/>
            <a:ext cx="3714482" cy="2683200"/>
          </a:xfrm>
          <a:prstGeom prst="rect">
            <a:avLst/>
          </a:prstGeom>
          <a:noFill/>
          <a:ln>
            <a:noFill/>
          </a:ln>
        </p:spPr>
      </p:pic>
      <p:sp>
        <p:nvSpPr>
          <p:cNvPr id="642" name="Shape 642"/>
          <p:cNvSpPr txBox="1"/>
          <p:nvPr/>
        </p:nvSpPr>
        <p:spPr>
          <a:xfrm>
            <a:off x="628650" y="1295400"/>
            <a:ext cx="7753350" cy="38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Allows you to deploy a (self-healing) instance of an application.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 kubectl create</a:t>
            </a:r>
            <a:endParaRPr sz="3600" b="1" i="0" u="none" strike="noStrike" cap="none">
              <a:solidFill>
                <a:schemeClr val="accent3"/>
              </a:solidFill>
              <a:latin typeface="Calibri"/>
              <a:ea typeface="Calibri"/>
              <a:cs typeface="Calibri"/>
              <a:sym typeface="Calibri"/>
            </a:endParaRPr>
          </a:p>
        </p:txBody>
      </p:sp>
      <p:pic>
        <p:nvPicPr>
          <p:cNvPr id="648" name="Shape 648"/>
          <p:cNvPicPr preferRelativeResize="0"/>
          <p:nvPr/>
        </p:nvPicPr>
        <p:blipFill rotWithShape="1">
          <a:blip r:embed="rId3">
            <a:alphaModFix/>
          </a:blip>
          <a:srcRect/>
          <a:stretch/>
        </p:blipFill>
        <p:spPr>
          <a:xfrm>
            <a:off x="76200" y="1295400"/>
            <a:ext cx="9144000" cy="3095059"/>
          </a:xfrm>
          <a:prstGeom prst="rect">
            <a:avLst/>
          </a:prstGeom>
          <a:noFill/>
          <a:ln>
            <a:noFill/>
          </a:ln>
        </p:spPr>
      </p:pic>
      <p:sp>
        <p:nvSpPr>
          <p:cNvPr id="649" name="Shape 649"/>
          <p:cNvSpPr txBox="1"/>
          <p:nvPr/>
        </p:nvSpPr>
        <p:spPr>
          <a:xfrm>
            <a:off x="1371600" y="4648200"/>
            <a:ext cx="7315200" cy="99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a:t>
            </a:r>
            <a:r>
              <a:rPr lang="en-US" sz="1800">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 </a:t>
            </a:r>
            <a:endParaRPr sz="1800">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 kubectl get pods</a:t>
            </a:r>
            <a:endParaRPr sz="3600" b="1" i="0" u="none" strike="noStrike" cap="none">
              <a:solidFill>
                <a:schemeClr val="accent3"/>
              </a:solidFill>
              <a:latin typeface="Calibri"/>
              <a:ea typeface="Calibri"/>
              <a:cs typeface="Calibri"/>
              <a:sym typeface="Calibri"/>
            </a:endParaRPr>
          </a:p>
        </p:txBody>
      </p:sp>
      <p:pic>
        <p:nvPicPr>
          <p:cNvPr id="655" name="Shape 655"/>
          <p:cNvPicPr preferRelativeResize="0"/>
          <p:nvPr/>
        </p:nvPicPr>
        <p:blipFill rotWithShape="1">
          <a:blip r:embed="rId3">
            <a:alphaModFix/>
          </a:blip>
          <a:srcRect/>
          <a:stretch/>
        </p:blipFill>
        <p:spPr>
          <a:xfrm>
            <a:off x="0" y="2057400"/>
            <a:ext cx="9144000" cy="1018176"/>
          </a:xfrm>
          <a:prstGeom prst="rect">
            <a:avLst/>
          </a:prstGeom>
          <a:noFill/>
          <a:ln>
            <a:noFill/>
          </a:ln>
        </p:spPr>
      </p:pic>
      <p:pic>
        <p:nvPicPr>
          <p:cNvPr id="656" name="Shape 656"/>
          <p:cNvPicPr preferRelativeResize="0"/>
          <p:nvPr/>
        </p:nvPicPr>
        <p:blipFill rotWithShape="1">
          <a:blip r:embed="rId4">
            <a:alphaModFix/>
          </a:blip>
          <a:srcRect/>
          <a:stretch/>
        </p:blipFill>
        <p:spPr>
          <a:xfrm>
            <a:off x="5465821" y="3733800"/>
            <a:ext cx="3052842" cy="1831705"/>
          </a:xfrm>
          <a:prstGeom prst="rect">
            <a:avLst/>
          </a:prstGeom>
          <a:noFill/>
          <a:ln>
            <a:noFill/>
          </a:ln>
        </p:spPr>
      </p:pic>
      <p:sp>
        <p:nvSpPr>
          <p:cNvPr id="657" name="Shape 657"/>
          <p:cNvSpPr txBox="1"/>
          <p:nvPr/>
        </p:nvSpPr>
        <p:spPr>
          <a:xfrm>
            <a:off x="1600200" y="3733800"/>
            <a:ext cx="3581400" cy="1676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a:t>
            </a:r>
            <a:r>
              <a:rPr lang="en-US" sz="1800">
                <a:solidFill>
                  <a:schemeClr val="dk1"/>
                </a:solidFill>
                <a:latin typeface="Arial"/>
                <a:ea typeface="Arial"/>
                <a:cs typeface="Arial"/>
                <a:sym typeface="Arial"/>
              </a:rPr>
              <a:t>Logs from pods are readily available with a kubectl logs &lt;podname&gt; command. </a:t>
            </a:r>
            <a:endParaRPr sz="1800">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Kubernetes: ReplicaSets</a:t>
            </a:r>
            <a:endParaRPr/>
          </a:p>
        </p:txBody>
      </p:sp>
      <p:sp>
        <p:nvSpPr>
          <p:cNvPr id="663" name="Shape 663"/>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spcBef>
                <a:spcPts val="640"/>
              </a:spcBef>
              <a:spcAft>
                <a:spcPts val="0"/>
              </a:spcAft>
              <a:buNone/>
            </a:pPr>
            <a:r>
              <a:rPr lang="en-US" sz="1800" b="0"/>
              <a:t>A </a:t>
            </a:r>
            <a:r>
              <a:rPr lang="en-US" sz="1800"/>
              <a:t>ReplicaSet</a:t>
            </a:r>
            <a:r>
              <a:rPr lang="en-US" sz="1800" b="0"/>
              <a:t> ensures that a specified number of pod replicas are running at any other time.  </a:t>
            </a:r>
            <a:r>
              <a:rPr lang="en-US" sz="1800" b="0">
                <a:highlight>
                  <a:srgbClr val="FFFFFF"/>
                </a:highlight>
              </a:rPr>
              <a:t>If there are too many pods, the ReplicationController terminates the extra pods. If there are too few, the ReplicationController starts more pods. Unlike manually created pods, the pods maintained by a ReplicationController are automatically replaced if they fail, are deleted, or are terminated.</a:t>
            </a:r>
            <a:endParaRPr sz="1800" b="0">
              <a:highlight>
                <a:srgbClr val="FFFFFF"/>
              </a:highlight>
            </a:endParaRPr>
          </a:p>
          <a:p>
            <a:pPr marL="0" lvl="0" indent="0">
              <a:spcBef>
                <a:spcPts val="640"/>
              </a:spcBef>
              <a:spcAft>
                <a:spcPts val="0"/>
              </a:spcAft>
              <a:buNone/>
            </a:pPr>
            <a:r>
              <a:rPr lang="en-US" sz="1800" b="0">
                <a:highlight>
                  <a:srgbClr val="FFFFFF"/>
                </a:highlight>
              </a:rPr>
              <a:t>For example, your pods are re-created on a node after disruptive maintenance such as a kernel upgrade. For this reason, you should use a ReplicationController even if your application requires only a single pod. A ReplicationController is similar to a process supervisor, but instead of supervising individual processes on a single node, the ReplicationController supervises multiple pods across multiple nodes.</a:t>
            </a:r>
            <a:endParaRPr sz="1800" b="0">
              <a:highlight>
                <a:srgbClr val="FFFFFF"/>
              </a:high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accent3"/>
              </a:buClr>
              <a:buSzPts val="3600"/>
              <a:buFont typeface="Calibri"/>
              <a:buNone/>
            </a:pPr>
            <a:r>
              <a:rPr lang="en-US"/>
              <a:t>Kubernetes: Service</a:t>
            </a:r>
            <a:endParaRPr/>
          </a:p>
        </p:txBody>
      </p:sp>
      <p:sp>
        <p:nvSpPr>
          <p:cNvPr id="669" name="Shape 669"/>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spcBef>
                <a:spcPts val="640"/>
              </a:spcBef>
              <a:spcAft>
                <a:spcPts val="0"/>
              </a:spcAft>
              <a:buNone/>
            </a:pPr>
            <a:r>
              <a:rPr lang="en-US" sz="1800" b="0">
                <a:highlight>
                  <a:srgbClr val="FFFFFF"/>
                </a:highlight>
              </a:rPr>
              <a:t>Kubernetes </a:t>
            </a:r>
            <a:r>
              <a:rPr lang="en-US" sz="1800" u="sng">
                <a:solidFill>
                  <a:srgbClr val="3371E3"/>
                </a:solidFill>
                <a:highlight>
                  <a:srgbClr val="F7F7F7"/>
                </a:highlight>
                <a:hlinkClick r:id="rId3"/>
              </a:rPr>
              <a:t>Pods</a:t>
            </a:r>
            <a:r>
              <a:rPr lang="en-US" sz="1800" b="0">
                <a:highlight>
                  <a:srgbClr val="FFFFFF"/>
                </a:highlight>
              </a:rPr>
              <a:t> are mortal. They are born and when they die, they are not resurrected. </a:t>
            </a:r>
            <a:r>
              <a:rPr lang="en-US" sz="1800" u="sng">
                <a:solidFill>
                  <a:srgbClr val="3371E3"/>
                </a:solidFill>
                <a:highlight>
                  <a:srgbClr val="F7F7F7"/>
                </a:highlight>
                <a:hlinkClick r:id="rId4"/>
              </a:rPr>
              <a:t>ReplicaSets</a:t>
            </a:r>
            <a:r>
              <a:rPr lang="en-US" sz="1800" b="0">
                <a:highlight>
                  <a:srgbClr val="FFFFFF"/>
                </a:highlight>
              </a:rPr>
              <a:t> in particular create and destroy </a:t>
            </a:r>
            <a:r>
              <a:rPr lang="en-US" sz="1800">
                <a:solidFill>
                  <a:srgbClr val="303030"/>
                </a:solidFill>
                <a:highlight>
                  <a:srgbClr val="F7F7F7"/>
                </a:highlight>
              </a:rPr>
              <a:t>Pods</a:t>
            </a:r>
            <a:r>
              <a:rPr lang="en-US" sz="1800" b="0">
                <a:highlight>
                  <a:srgbClr val="FFFFFF"/>
                </a:highlight>
              </a:rPr>
              <a:t> dynamically (e.g. when scaling up or down). While each </a:t>
            </a:r>
            <a:r>
              <a:rPr lang="en-US" sz="1800">
                <a:solidFill>
                  <a:srgbClr val="303030"/>
                </a:solidFill>
                <a:highlight>
                  <a:srgbClr val="F7F7F7"/>
                </a:highlight>
              </a:rPr>
              <a:t>Pod</a:t>
            </a:r>
            <a:r>
              <a:rPr lang="en-US" sz="1800" b="0">
                <a:highlight>
                  <a:srgbClr val="FFFFFF"/>
                </a:highlight>
              </a:rPr>
              <a:t> gets its own IP address, even those IP addresses cannot be relied upon to be stable over time. This leads to a problem: if some set of </a:t>
            </a:r>
            <a:r>
              <a:rPr lang="en-US" sz="1800">
                <a:solidFill>
                  <a:srgbClr val="303030"/>
                </a:solidFill>
                <a:highlight>
                  <a:srgbClr val="F7F7F7"/>
                </a:highlight>
              </a:rPr>
              <a:t>Pods</a:t>
            </a:r>
            <a:r>
              <a:rPr lang="en-US" sz="1800" b="0">
                <a:highlight>
                  <a:srgbClr val="FFFFFF"/>
                </a:highlight>
              </a:rPr>
              <a:t> (let’s call them backends) provides functionality to other </a:t>
            </a:r>
            <a:r>
              <a:rPr lang="en-US" sz="1800">
                <a:solidFill>
                  <a:srgbClr val="303030"/>
                </a:solidFill>
                <a:highlight>
                  <a:srgbClr val="F7F7F7"/>
                </a:highlight>
              </a:rPr>
              <a:t>Pods</a:t>
            </a:r>
            <a:r>
              <a:rPr lang="en-US" sz="1800" b="0">
                <a:highlight>
                  <a:srgbClr val="FFFFFF"/>
                </a:highlight>
              </a:rPr>
              <a:t> (let’s call them frontends) inside the Kubernetes cluster, how do those frontends find out and keep track of which backends are in that set?</a:t>
            </a:r>
            <a:endParaRPr sz="1800" b="0">
              <a:highlight>
                <a:srgbClr val="FFFFFF"/>
              </a:highlight>
            </a:endParaRPr>
          </a:p>
          <a:p>
            <a:pPr marL="0" lvl="0" indent="0">
              <a:spcBef>
                <a:spcPts val="640"/>
              </a:spcBef>
              <a:spcAft>
                <a:spcPts val="0"/>
              </a:spcAft>
              <a:buNone/>
            </a:pPr>
            <a:endParaRPr sz="1800" b="0">
              <a:highlight>
                <a:srgbClr val="FFFFFF"/>
              </a:highlight>
            </a:endParaRPr>
          </a:p>
          <a:p>
            <a:pPr marL="0" lvl="0" indent="0">
              <a:spcBef>
                <a:spcPts val="640"/>
              </a:spcBef>
              <a:spcAft>
                <a:spcPts val="0"/>
              </a:spcAft>
              <a:buNone/>
            </a:pPr>
            <a:r>
              <a:rPr lang="en-US" sz="1800" b="0">
                <a:highlight>
                  <a:srgbClr val="FFFFFF"/>
                </a:highlight>
              </a:rPr>
              <a:t>A Kubernetes </a:t>
            </a:r>
            <a:r>
              <a:rPr lang="en-US" sz="1800">
                <a:solidFill>
                  <a:srgbClr val="303030"/>
                </a:solidFill>
                <a:highlight>
                  <a:srgbClr val="F7F7F7"/>
                </a:highlight>
              </a:rPr>
              <a:t>Service</a:t>
            </a:r>
            <a:r>
              <a:rPr lang="en-US" sz="1800" b="0">
                <a:highlight>
                  <a:srgbClr val="FFFFFF"/>
                </a:highlight>
              </a:rPr>
              <a:t> is an abstraction which defines a logical set of </a:t>
            </a:r>
            <a:r>
              <a:rPr lang="en-US" sz="1800">
                <a:solidFill>
                  <a:srgbClr val="303030"/>
                </a:solidFill>
                <a:highlight>
                  <a:srgbClr val="F7F7F7"/>
                </a:highlight>
              </a:rPr>
              <a:t>Pods</a:t>
            </a:r>
            <a:r>
              <a:rPr lang="en-US" sz="1800" b="0">
                <a:highlight>
                  <a:srgbClr val="FFFFFF"/>
                </a:highlight>
              </a:rPr>
              <a:t> and a policy by which to access them - sometimes called a micro-service. The set of </a:t>
            </a:r>
            <a:r>
              <a:rPr lang="en-US" sz="1800">
                <a:solidFill>
                  <a:srgbClr val="303030"/>
                </a:solidFill>
                <a:highlight>
                  <a:srgbClr val="F7F7F7"/>
                </a:highlight>
              </a:rPr>
              <a:t>Pods</a:t>
            </a:r>
            <a:r>
              <a:rPr lang="en-US" sz="1800" b="0">
                <a:highlight>
                  <a:srgbClr val="FFFFFF"/>
                </a:highlight>
              </a:rPr>
              <a:t> targeted by a </a:t>
            </a:r>
            <a:r>
              <a:rPr lang="en-US" sz="1800">
                <a:solidFill>
                  <a:srgbClr val="303030"/>
                </a:solidFill>
                <a:highlight>
                  <a:srgbClr val="F7F7F7"/>
                </a:highlight>
              </a:rPr>
              <a:t>Service</a:t>
            </a:r>
            <a:r>
              <a:rPr lang="en-US" sz="1800" b="0">
                <a:highlight>
                  <a:srgbClr val="FFFFFF"/>
                </a:highlight>
              </a:rPr>
              <a:t> is (usually) determined by a </a:t>
            </a:r>
            <a:r>
              <a:rPr lang="en-US" sz="1800" u="sng">
                <a:solidFill>
                  <a:srgbClr val="3371E3"/>
                </a:solidFill>
                <a:highlight>
                  <a:srgbClr val="F7F7F7"/>
                </a:highlight>
                <a:hlinkClick r:id="rId5"/>
              </a:rPr>
              <a:t>Label Selector</a:t>
            </a:r>
            <a:r>
              <a:rPr lang="en-US" sz="1800" b="0">
                <a:highlight>
                  <a:srgbClr val="FFFFFF"/>
                </a:highlight>
              </a:rPr>
              <a:t> (see below for why you might want a </a:t>
            </a:r>
            <a:r>
              <a:rPr lang="en-US" sz="1800">
                <a:solidFill>
                  <a:srgbClr val="303030"/>
                </a:solidFill>
                <a:highlight>
                  <a:srgbClr val="F7F7F7"/>
                </a:highlight>
              </a:rPr>
              <a:t>Service</a:t>
            </a:r>
            <a:r>
              <a:rPr lang="en-US" sz="1800" b="0">
                <a:highlight>
                  <a:srgbClr val="FFFFFF"/>
                </a:highlight>
              </a:rPr>
              <a:t> without a selector).</a:t>
            </a:r>
            <a:endParaRPr sz="1800" b="0">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Service</a:t>
            </a:r>
            <a:endParaRPr sz="3600" b="1" i="0" u="none" strike="noStrike" cap="none">
              <a:solidFill>
                <a:schemeClr val="accent3"/>
              </a:solidFill>
              <a:latin typeface="Calibri"/>
              <a:ea typeface="Calibri"/>
              <a:cs typeface="Calibri"/>
              <a:sym typeface="Calibri"/>
            </a:endParaRPr>
          </a:p>
        </p:txBody>
      </p:sp>
      <p:sp>
        <p:nvSpPr>
          <p:cNvPr id="675" name="Shape 675"/>
          <p:cNvSpPr txBox="1">
            <a:spLocks noGrp="1"/>
          </p:cNvSpPr>
          <p:nvPr>
            <p:ph idx="1"/>
          </p:nvPr>
        </p:nvSpPr>
        <p:spPr>
          <a:xfrm>
            <a:off x="457200" y="1905001"/>
            <a:ext cx="4256407" cy="4190999"/>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Abstraction that allows pods to die and replicate in Kubernetes without affecting your application. </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Enable loose coupling between different Pods. </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Provides a </a:t>
            </a:r>
            <a:r>
              <a:rPr lang="en-US" sz="2000" b="1" i="0" u="none" strike="noStrike" cap="none">
                <a:solidFill>
                  <a:schemeClr val="dk1"/>
                </a:solidFill>
                <a:latin typeface="Calibri"/>
                <a:ea typeface="Calibri"/>
                <a:cs typeface="Calibri"/>
                <a:sym typeface="Calibri"/>
              </a:rPr>
              <a:t>stable</a:t>
            </a:r>
            <a:r>
              <a:rPr lang="en-US" sz="2000" b="0" i="0" u="none" strike="noStrike" cap="none">
                <a:solidFill>
                  <a:schemeClr val="dk1"/>
                </a:solidFill>
                <a:latin typeface="Calibri"/>
                <a:ea typeface="Calibri"/>
                <a:cs typeface="Calibri"/>
                <a:sym typeface="Calibri"/>
              </a:rPr>
              <a:t> virtual IP and port</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Services allow Pods to receive traffic.</a:t>
            </a:r>
            <a:endParaRPr/>
          </a:p>
          <a:p>
            <a:pPr marL="914400" marR="0" lvl="1" indent="-457200" algn="l" rtl="0">
              <a:lnSpc>
                <a:spcPct val="90000"/>
              </a:lnSpc>
              <a:spcBef>
                <a:spcPts val="60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Each Pod has a unique IP but those IP addresses are not exposed outside the Pod without a service.</a:t>
            </a:r>
            <a:endParaRPr/>
          </a:p>
          <a:p>
            <a:pPr marL="457200" marR="0" lvl="0" indent="-388620" algn="l" rtl="0">
              <a:lnSpc>
                <a:spcPct val="90000"/>
              </a:lnSpc>
              <a:spcBef>
                <a:spcPts val="600"/>
              </a:spcBef>
              <a:spcAft>
                <a:spcPts val="0"/>
              </a:spcAft>
              <a:buClr>
                <a:schemeClr val="accent3"/>
              </a:buClr>
              <a:buSzPts val="1080"/>
              <a:buFont typeface="Noto Sans Symbols"/>
              <a:buNone/>
            </a:pPr>
            <a:endParaRPr sz="1200" b="0" i="0" u="none" strike="noStrike" cap="none">
              <a:solidFill>
                <a:schemeClr val="dk1"/>
              </a:solidFill>
              <a:latin typeface="Calibri"/>
              <a:ea typeface="Calibri"/>
              <a:cs typeface="Calibri"/>
              <a:sym typeface="Calibri"/>
            </a:endParaRPr>
          </a:p>
          <a:p>
            <a:pPr marL="457200" marR="0" lvl="0" indent="-388620" algn="l" rtl="0">
              <a:lnSpc>
                <a:spcPct val="90000"/>
              </a:lnSpc>
              <a:spcBef>
                <a:spcPts val="600"/>
              </a:spcBef>
              <a:spcAft>
                <a:spcPts val="0"/>
              </a:spcAft>
              <a:buClr>
                <a:schemeClr val="accent3"/>
              </a:buClr>
              <a:buSzPts val="1080"/>
              <a:buFont typeface="Noto Sans Symbols"/>
              <a:buNone/>
            </a:pPr>
            <a:endParaRPr sz="1200" b="0" i="0" u="none" strike="noStrike" cap="none">
              <a:solidFill>
                <a:schemeClr val="dk1"/>
              </a:solidFill>
              <a:latin typeface="Calibri"/>
              <a:ea typeface="Calibri"/>
              <a:cs typeface="Calibri"/>
              <a:sym typeface="Calibri"/>
            </a:endParaRPr>
          </a:p>
        </p:txBody>
      </p:sp>
      <p:sp>
        <p:nvSpPr>
          <p:cNvPr id="677" name="Shape 677"/>
          <p:cNvSpPr txBox="1"/>
          <p:nvPr/>
        </p:nvSpPr>
        <p:spPr>
          <a:xfrm>
            <a:off x="628650" y="1219200"/>
            <a:ext cx="7753350" cy="60960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Abstraction regarding a set of pods which enables load balancing, traffic exposure, load balancing and service discovery. </a:t>
            </a:r>
            <a:endParaRPr/>
          </a:p>
        </p:txBody>
      </p:sp>
      <p:pic>
        <p:nvPicPr>
          <p:cNvPr id="678" name="Shape 678"/>
          <p:cNvPicPr preferRelativeResize="0"/>
          <p:nvPr/>
        </p:nvPicPr>
        <p:blipFill rotWithShape="1">
          <a:blip r:embed="rId3">
            <a:alphaModFix/>
          </a:blip>
          <a:srcRect/>
          <a:stretch/>
        </p:blipFill>
        <p:spPr>
          <a:xfrm>
            <a:off x="4713608" y="1905000"/>
            <a:ext cx="3801742" cy="3657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 kubectl get services</a:t>
            </a:r>
            <a:endParaRPr sz="3600" b="1" i="0" u="none" strike="noStrike" cap="none">
              <a:solidFill>
                <a:schemeClr val="accent3"/>
              </a:solidFill>
              <a:latin typeface="Calibri"/>
              <a:ea typeface="Calibri"/>
              <a:cs typeface="Calibri"/>
              <a:sym typeface="Calibri"/>
            </a:endParaRPr>
          </a:p>
        </p:txBody>
      </p:sp>
      <p:sp>
        <p:nvSpPr>
          <p:cNvPr id="684" name="Shape 684"/>
          <p:cNvSpPr txBox="1"/>
          <p:nvPr/>
        </p:nvSpPr>
        <p:spPr>
          <a:xfrm>
            <a:off x="628650" y="3505300"/>
            <a:ext cx="4248150" cy="19810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A component called ‘kube-proxy’ runs on each node and implements a form of virtual IP for services of type other than ‘ExternalName’</a:t>
            </a:r>
            <a:endParaRPr sz="1800">
              <a:solidFill>
                <a:schemeClr val="dk1"/>
              </a:solidFill>
              <a:latin typeface="Arial"/>
              <a:ea typeface="Arial"/>
              <a:cs typeface="Arial"/>
              <a:sym typeface="Arial"/>
            </a:endParaRPr>
          </a:p>
        </p:txBody>
      </p:sp>
      <p:pic>
        <p:nvPicPr>
          <p:cNvPr id="685" name="Shape 685"/>
          <p:cNvPicPr preferRelativeResize="0"/>
          <p:nvPr/>
        </p:nvPicPr>
        <p:blipFill rotWithShape="1">
          <a:blip r:embed="rId3">
            <a:alphaModFix/>
          </a:blip>
          <a:srcRect/>
          <a:stretch/>
        </p:blipFill>
        <p:spPr>
          <a:xfrm>
            <a:off x="0" y="2174819"/>
            <a:ext cx="9144000" cy="679664"/>
          </a:xfrm>
          <a:prstGeom prst="rect">
            <a:avLst/>
          </a:prstGeom>
          <a:noFill/>
          <a:ln>
            <a:noFill/>
          </a:ln>
        </p:spPr>
      </p:pic>
      <p:pic>
        <p:nvPicPr>
          <p:cNvPr id="686" name="Shape 686"/>
          <p:cNvPicPr preferRelativeResize="0"/>
          <p:nvPr/>
        </p:nvPicPr>
        <p:blipFill rotWithShape="1">
          <a:blip r:embed="rId4">
            <a:alphaModFix/>
          </a:blip>
          <a:srcRect/>
          <a:stretch/>
        </p:blipFill>
        <p:spPr>
          <a:xfrm>
            <a:off x="4968105" y="3352799"/>
            <a:ext cx="3975723" cy="21335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Label</a:t>
            </a:r>
            <a:endParaRPr sz="3600" b="1" i="0" u="none" strike="noStrike" cap="none">
              <a:solidFill>
                <a:schemeClr val="accent3"/>
              </a:solidFill>
              <a:latin typeface="Calibri"/>
              <a:ea typeface="Calibri"/>
              <a:cs typeface="Calibri"/>
              <a:sym typeface="Calibri"/>
            </a:endParaRPr>
          </a:p>
        </p:txBody>
      </p:sp>
      <p:sp>
        <p:nvSpPr>
          <p:cNvPr id="692" name="Shape 692"/>
          <p:cNvSpPr txBox="1">
            <a:spLocks noGrp="1"/>
          </p:cNvSpPr>
          <p:nvPr>
            <p:ph idx="1"/>
          </p:nvPr>
        </p:nvSpPr>
        <p:spPr>
          <a:xfrm>
            <a:off x="457200" y="1905001"/>
            <a:ext cx="4256407" cy="4190999"/>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Designate objects for specific environments such as development, test and production</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Set versions to objects </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Set roles or other arbitrary information to classify objects</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Can be added or modified at any time</a:t>
            </a:r>
            <a:endParaRPr sz="1200" b="0" i="0" u="none" strike="noStrike" cap="none">
              <a:solidFill>
                <a:schemeClr val="dk1"/>
              </a:solidFill>
              <a:latin typeface="Calibri"/>
              <a:ea typeface="Calibri"/>
              <a:cs typeface="Calibri"/>
              <a:sym typeface="Calibri"/>
            </a:endParaRPr>
          </a:p>
          <a:p>
            <a:pPr marL="457200" marR="0" lvl="0" indent="-388620" algn="l" rtl="0">
              <a:lnSpc>
                <a:spcPct val="90000"/>
              </a:lnSpc>
              <a:spcBef>
                <a:spcPts val="600"/>
              </a:spcBef>
              <a:spcAft>
                <a:spcPts val="0"/>
              </a:spcAft>
              <a:buClr>
                <a:schemeClr val="accent3"/>
              </a:buClr>
              <a:buSzPts val="1080"/>
              <a:buFont typeface="Noto Sans Symbols"/>
              <a:buNone/>
            </a:pPr>
            <a:endParaRPr sz="1200" b="0" i="0" u="none" strike="noStrike" cap="none">
              <a:solidFill>
                <a:schemeClr val="dk1"/>
              </a:solidFill>
              <a:latin typeface="Calibri"/>
              <a:ea typeface="Calibri"/>
              <a:cs typeface="Calibri"/>
              <a:sym typeface="Calibri"/>
            </a:endParaRPr>
          </a:p>
        </p:txBody>
      </p:sp>
      <p:sp>
        <p:nvSpPr>
          <p:cNvPr id="694" name="Shape 694"/>
          <p:cNvSpPr txBox="1"/>
          <p:nvPr/>
        </p:nvSpPr>
        <p:spPr>
          <a:xfrm>
            <a:off x="628650" y="1219200"/>
            <a:ext cx="7753350" cy="60960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Key/Value pairs that can be attached to objects to enable a variety of use cases.</a:t>
            </a:r>
            <a:endParaRPr/>
          </a:p>
        </p:txBody>
      </p:sp>
      <p:pic>
        <p:nvPicPr>
          <p:cNvPr id="695" name="Shape 695"/>
          <p:cNvPicPr preferRelativeResize="0"/>
          <p:nvPr/>
        </p:nvPicPr>
        <p:blipFill rotWithShape="1">
          <a:blip r:embed="rId3">
            <a:alphaModFix/>
          </a:blip>
          <a:srcRect/>
          <a:stretch/>
        </p:blipFill>
        <p:spPr>
          <a:xfrm>
            <a:off x="4800599" y="1828801"/>
            <a:ext cx="3714751" cy="377402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Command Line Tool: kubectl</a:t>
            </a:r>
            <a:endParaRPr sz="3600" b="1" i="0" u="none" strike="noStrike" cap="none">
              <a:solidFill>
                <a:schemeClr val="accent3"/>
              </a:solidFill>
              <a:latin typeface="Calibri"/>
              <a:ea typeface="Calibri"/>
              <a:cs typeface="Calibri"/>
              <a:sym typeface="Calibri"/>
            </a:endParaRPr>
          </a:p>
        </p:txBody>
      </p:sp>
      <p:sp>
        <p:nvSpPr>
          <p:cNvPr id="701" name="Shape 701"/>
          <p:cNvSpPr txBox="1">
            <a:spLocks noGrp="1"/>
          </p:cNvSpPr>
          <p:nvPr>
            <p:ph idx="1"/>
          </p:nvPr>
        </p:nvSpPr>
        <p:spPr>
          <a:xfrm>
            <a:off x="457200" y="1905001"/>
            <a:ext cx="6172199" cy="4190999"/>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620"/>
              <a:buFont typeface="Noto Sans Symbols"/>
              <a:buChar char="▪"/>
            </a:pPr>
            <a:r>
              <a:rPr lang="en-US" sz="1800" b="1" i="0" u="none" strike="noStrike" cap="none">
                <a:solidFill>
                  <a:schemeClr val="dk1"/>
                </a:solidFill>
                <a:latin typeface="Calibri"/>
                <a:ea typeface="Calibri"/>
                <a:cs typeface="Calibri"/>
                <a:sym typeface="Calibri"/>
              </a:rPr>
              <a:t>kubectl [command] [TYPE] [NAME] [flags]</a:t>
            </a:r>
            <a:endParaRPr sz="18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600"/>
              </a:spcBef>
              <a:spcAft>
                <a:spcPts val="0"/>
              </a:spcAft>
              <a:buClr>
                <a:schemeClr val="accent3"/>
              </a:buClr>
              <a:buSzPts val="1620"/>
              <a:buFont typeface="Noto Sans Symbols"/>
              <a:buChar char="▪"/>
            </a:pPr>
            <a:r>
              <a:rPr lang="en-US" sz="1800" b="0" i="0" u="none" strike="noStrike" cap="none">
                <a:solidFill>
                  <a:schemeClr val="dk1"/>
                </a:solidFill>
                <a:latin typeface="Calibri"/>
                <a:ea typeface="Calibri"/>
                <a:cs typeface="Calibri"/>
                <a:sym typeface="Calibri"/>
              </a:rPr>
              <a:t>Very popular commands</a:t>
            </a:r>
            <a:endParaRPr/>
          </a:p>
          <a:p>
            <a:pPr marL="914400" marR="0" lvl="1" indent="-457200" algn="l" rtl="0">
              <a:lnSpc>
                <a:spcPct val="90000"/>
              </a:lnSpc>
              <a:spcBef>
                <a:spcPts val="320"/>
              </a:spcBef>
              <a:spcAft>
                <a:spcPts val="0"/>
              </a:spcAft>
              <a:buClr>
                <a:schemeClr val="accent3"/>
              </a:buClr>
              <a:buSzPts val="1440"/>
              <a:buFont typeface="Noto Sans Symbols"/>
              <a:buChar char="▪"/>
            </a:pPr>
            <a:r>
              <a:rPr lang="en-US" sz="1600" b="1" i="0" u="none" strike="noStrike" cap="none">
                <a:solidFill>
                  <a:schemeClr val="dk1"/>
                </a:solidFill>
                <a:latin typeface="Calibri"/>
                <a:ea typeface="Calibri"/>
                <a:cs typeface="Calibri"/>
                <a:sym typeface="Calibri"/>
              </a:rPr>
              <a:t>kubectl get</a:t>
            </a:r>
            <a:r>
              <a:rPr lang="en-US" sz="1600" b="0" i="0" u="none" strike="noStrike" cap="none">
                <a:solidFill>
                  <a:schemeClr val="dk1"/>
                </a:solidFill>
                <a:latin typeface="Calibri"/>
                <a:ea typeface="Calibri"/>
                <a:cs typeface="Calibri"/>
                <a:sym typeface="Calibri"/>
              </a:rPr>
              <a:t> - list resources about a target.</a:t>
            </a:r>
            <a:endParaRPr/>
          </a:p>
          <a:p>
            <a:pPr marL="1371600" marR="0" lvl="2" indent="-457200" algn="l" rtl="0">
              <a:lnSpc>
                <a:spcPct val="90000"/>
              </a:lnSpc>
              <a:spcBef>
                <a:spcPts val="240"/>
              </a:spcBef>
              <a:spcAft>
                <a:spcPts val="0"/>
              </a:spcAft>
              <a:buClr>
                <a:schemeClr val="accent3"/>
              </a:buClr>
              <a:buSzPts val="1080"/>
              <a:buFont typeface="Noto Sans Symbols"/>
              <a:buChar char="▪"/>
            </a:pPr>
            <a:r>
              <a:rPr lang="en-US" sz="1200" b="0" i="0" u="none" strike="noStrike" cap="none">
                <a:solidFill>
                  <a:schemeClr val="dk1"/>
                </a:solidFill>
                <a:latin typeface="Calibri"/>
                <a:ea typeface="Calibri"/>
                <a:cs typeface="Calibri"/>
                <a:sym typeface="Calibri"/>
              </a:rPr>
              <a:t>kubectl get services</a:t>
            </a:r>
            <a:endParaRPr/>
          </a:p>
          <a:p>
            <a:pPr marL="1371600" marR="0" lvl="2" indent="-457200" algn="l" rtl="0">
              <a:lnSpc>
                <a:spcPct val="90000"/>
              </a:lnSpc>
              <a:spcBef>
                <a:spcPts val="240"/>
              </a:spcBef>
              <a:spcAft>
                <a:spcPts val="0"/>
              </a:spcAft>
              <a:buClr>
                <a:schemeClr val="accent3"/>
              </a:buClr>
              <a:buSzPts val="1080"/>
              <a:buFont typeface="Noto Sans Symbols"/>
              <a:buChar char="▪"/>
            </a:pPr>
            <a:r>
              <a:rPr lang="en-US" sz="1200" b="0" i="0" u="none" strike="noStrike" cap="none">
                <a:solidFill>
                  <a:schemeClr val="dk1"/>
                </a:solidFill>
                <a:latin typeface="Calibri"/>
                <a:ea typeface="Calibri"/>
                <a:cs typeface="Calibri"/>
                <a:sym typeface="Calibri"/>
              </a:rPr>
              <a:t>kubectl get pods</a:t>
            </a:r>
            <a:endParaRPr sz="1200" b="0" i="0" u="none" strike="noStrike" cap="none">
              <a:solidFill>
                <a:schemeClr val="dk1"/>
              </a:solidFill>
              <a:latin typeface="Calibri"/>
              <a:ea typeface="Calibri"/>
              <a:cs typeface="Calibri"/>
              <a:sym typeface="Calibri"/>
            </a:endParaRPr>
          </a:p>
          <a:p>
            <a:pPr marL="914400" marR="0" lvl="1" indent="-457200" algn="l" rtl="0">
              <a:lnSpc>
                <a:spcPct val="90000"/>
              </a:lnSpc>
              <a:spcBef>
                <a:spcPts val="320"/>
              </a:spcBef>
              <a:spcAft>
                <a:spcPts val="0"/>
              </a:spcAft>
              <a:buClr>
                <a:schemeClr val="accent3"/>
              </a:buClr>
              <a:buSzPts val="1440"/>
              <a:buFont typeface="Noto Sans Symbols"/>
              <a:buChar char="▪"/>
            </a:pPr>
            <a:r>
              <a:rPr lang="en-US" sz="1600" b="1" i="0" u="none" strike="noStrike" cap="none">
                <a:solidFill>
                  <a:schemeClr val="dk1"/>
                </a:solidFill>
                <a:latin typeface="Calibri"/>
                <a:ea typeface="Calibri"/>
                <a:cs typeface="Calibri"/>
                <a:sym typeface="Calibri"/>
              </a:rPr>
              <a:t>kubectl describe</a:t>
            </a:r>
            <a:r>
              <a:rPr lang="en-US" sz="1600" b="0" i="0" u="none" strike="noStrike" cap="none">
                <a:solidFill>
                  <a:schemeClr val="dk1"/>
                </a:solidFill>
                <a:latin typeface="Calibri"/>
                <a:ea typeface="Calibri"/>
                <a:cs typeface="Calibri"/>
                <a:sym typeface="Calibri"/>
              </a:rPr>
              <a:t> - show basic information about a resource</a:t>
            </a:r>
            <a:endParaRPr/>
          </a:p>
          <a:p>
            <a:pPr marL="1371600" marR="0" lvl="2" indent="-457200" algn="l" rtl="0">
              <a:lnSpc>
                <a:spcPct val="90000"/>
              </a:lnSpc>
              <a:spcBef>
                <a:spcPts val="240"/>
              </a:spcBef>
              <a:spcAft>
                <a:spcPts val="0"/>
              </a:spcAft>
              <a:buClr>
                <a:schemeClr val="accent3"/>
              </a:buClr>
              <a:buSzPts val="1080"/>
              <a:buFont typeface="Noto Sans Symbols"/>
              <a:buChar char="▪"/>
            </a:pPr>
            <a:r>
              <a:rPr lang="en-US" sz="1200" b="0" i="0" u="none" strike="noStrike" cap="none">
                <a:solidFill>
                  <a:schemeClr val="dk1"/>
                </a:solidFill>
                <a:latin typeface="Calibri"/>
                <a:ea typeface="Calibri"/>
                <a:cs typeface="Calibri"/>
                <a:sym typeface="Calibri"/>
              </a:rPr>
              <a:t>Kubectl describe pods my-pod</a:t>
            </a:r>
            <a:endParaRPr sz="1200" b="0" i="0" u="none" strike="noStrike" cap="none">
              <a:solidFill>
                <a:schemeClr val="dk1"/>
              </a:solidFill>
              <a:latin typeface="Calibri"/>
              <a:ea typeface="Calibri"/>
              <a:cs typeface="Calibri"/>
              <a:sym typeface="Calibri"/>
            </a:endParaRPr>
          </a:p>
          <a:p>
            <a:pPr marL="914400" marR="0" lvl="1" indent="-457200" algn="l" rtl="0">
              <a:lnSpc>
                <a:spcPct val="90000"/>
              </a:lnSpc>
              <a:spcBef>
                <a:spcPts val="320"/>
              </a:spcBef>
              <a:spcAft>
                <a:spcPts val="0"/>
              </a:spcAft>
              <a:buClr>
                <a:schemeClr val="accent3"/>
              </a:buClr>
              <a:buSzPts val="1440"/>
              <a:buFont typeface="Noto Sans Symbols"/>
              <a:buChar char="▪"/>
            </a:pPr>
            <a:r>
              <a:rPr lang="en-US" sz="1600" b="1" i="0" u="none" strike="noStrike" cap="none">
                <a:solidFill>
                  <a:schemeClr val="dk1"/>
                </a:solidFill>
                <a:latin typeface="Calibri"/>
                <a:ea typeface="Calibri"/>
                <a:cs typeface="Calibri"/>
                <a:sym typeface="Calibri"/>
              </a:rPr>
              <a:t>kubectl logs</a:t>
            </a:r>
            <a:r>
              <a:rPr lang="en-US" sz="1600" b="0" i="0" u="none" strike="noStrike" cap="none">
                <a:solidFill>
                  <a:schemeClr val="dk1"/>
                </a:solidFill>
                <a:latin typeface="Calibri"/>
                <a:ea typeface="Calibri"/>
                <a:cs typeface="Calibri"/>
                <a:sym typeface="Calibri"/>
              </a:rPr>
              <a:t> - print the logs from a container in a pod. Extremely useful</a:t>
            </a:r>
            <a:endParaRPr/>
          </a:p>
          <a:p>
            <a:pPr marL="1371600" marR="0" lvl="2" indent="-457200" algn="l" rtl="0">
              <a:lnSpc>
                <a:spcPct val="90000"/>
              </a:lnSpc>
              <a:spcBef>
                <a:spcPts val="240"/>
              </a:spcBef>
              <a:spcAft>
                <a:spcPts val="0"/>
              </a:spcAft>
              <a:buClr>
                <a:schemeClr val="accent3"/>
              </a:buClr>
              <a:buSzPts val="1080"/>
              <a:buFont typeface="Noto Sans Symbols"/>
              <a:buChar char="▪"/>
            </a:pPr>
            <a:r>
              <a:rPr lang="en-US" sz="1200" b="0" i="0" u="none" strike="noStrike" cap="none">
                <a:solidFill>
                  <a:schemeClr val="dk1"/>
                </a:solidFill>
                <a:latin typeface="Calibri"/>
                <a:ea typeface="Calibri"/>
                <a:cs typeface="Calibri"/>
                <a:sym typeface="Calibri"/>
              </a:rPr>
              <a:t>Kubectl logs my-pod</a:t>
            </a:r>
            <a:endParaRPr sz="12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4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Also useful:</a:t>
            </a:r>
            <a:endParaRPr sz="2000" b="0" i="0" u="none" strike="noStrike" cap="none">
              <a:solidFill>
                <a:schemeClr val="dk1"/>
              </a:solidFill>
              <a:latin typeface="Calibri"/>
              <a:ea typeface="Calibri"/>
              <a:cs typeface="Calibri"/>
              <a:sym typeface="Calibri"/>
            </a:endParaRPr>
          </a:p>
          <a:p>
            <a:pPr marL="914400" marR="0" lvl="1" indent="-457200" algn="l" rtl="0">
              <a:lnSpc>
                <a:spcPct val="90000"/>
              </a:lnSpc>
              <a:spcBef>
                <a:spcPts val="320"/>
              </a:spcBef>
              <a:spcAft>
                <a:spcPts val="0"/>
              </a:spcAft>
              <a:buClr>
                <a:schemeClr val="accent3"/>
              </a:buClr>
              <a:buSzPts val="1440"/>
              <a:buFont typeface="Noto Sans Symbols"/>
              <a:buChar char="▪"/>
            </a:pPr>
            <a:r>
              <a:rPr lang="en-US" sz="1600" b="1" i="0" u="none" strike="noStrike" cap="none">
                <a:solidFill>
                  <a:schemeClr val="dk1"/>
                </a:solidFill>
                <a:latin typeface="Calibri"/>
                <a:ea typeface="Calibri"/>
                <a:cs typeface="Calibri"/>
                <a:sym typeface="Calibri"/>
              </a:rPr>
              <a:t>kubectl exec</a:t>
            </a:r>
            <a:r>
              <a:rPr lang="en-US" sz="1600" b="0" i="0" u="none" strike="noStrike" cap="none">
                <a:solidFill>
                  <a:schemeClr val="dk1"/>
                </a:solidFill>
                <a:latin typeface="Calibri"/>
                <a:ea typeface="Calibri"/>
                <a:cs typeface="Calibri"/>
                <a:sym typeface="Calibri"/>
              </a:rPr>
              <a:t> - execute a command on a container in a pod</a:t>
            </a:r>
            <a:endParaRPr/>
          </a:p>
          <a:p>
            <a:pPr marL="914400" marR="0" lvl="1" indent="-457200" algn="l" rtl="0">
              <a:lnSpc>
                <a:spcPct val="90000"/>
              </a:lnSpc>
              <a:spcBef>
                <a:spcPts val="320"/>
              </a:spcBef>
              <a:spcAft>
                <a:spcPts val="0"/>
              </a:spcAft>
              <a:buClr>
                <a:schemeClr val="accent3"/>
              </a:buClr>
              <a:buSzPts val="1440"/>
              <a:buFont typeface="Noto Sans Symbols"/>
              <a:buChar char="▪"/>
            </a:pPr>
            <a:r>
              <a:rPr lang="en-US" sz="1600" b="1" i="0" u="none" strike="noStrike" cap="none">
                <a:solidFill>
                  <a:schemeClr val="dk1"/>
                </a:solidFill>
                <a:latin typeface="Calibri"/>
                <a:ea typeface="Calibri"/>
                <a:cs typeface="Calibri"/>
                <a:sym typeface="Calibri"/>
              </a:rPr>
              <a:t>Kubectl top </a:t>
            </a:r>
            <a:r>
              <a:rPr lang="en-US" sz="1600" b="0" i="0" u="none" strike="noStrike" cap="none">
                <a:solidFill>
                  <a:schemeClr val="dk1"/>
                </a:solidFill>
                <a:latin typeface="Calibri"/>
                <a:ea typeface="Calibri"/>
                <a:cs typeface="Calibri"/>
                <a:sym typeface="Calibri"/>
              </a:rPr>
              <a:t>– Show metrics for a node</a:t>
            </a:r>
            <a:endParaRPr sz="1600" b="0" i="0" u="none" strike="noStrike" cap="none">
              <a:solidFill>
                <a:schemeClr val="dk1"/>
              </a:solidFill>
              <a:latin typeface="Calibri"/>
              <a:ea typeface="Calibri"/>
              <a:cs typeface="Calibri"/>
              <a:sym typeface="Calibri"/>
            </a:endParaRPr>
          </a:p>
          <a:p>
            <a:pPr marL="457200" marR="0" lvl="0" indent="-388620" algn="l" rtl="0">
              <a:lnSpc>
                <a:spcPct val="90000"/>
              </a:lnSpc>
              <a:spcBef>
                <a:spcPts val="600"/>
              </a:spcBef>
              <a:spcAft>
                <a:spcPts val="0"/>
              </a:spcAft>
              <a:buClr>
                <a:schemeClr val="accent3"/>
              </a:buClr>
              <a:buSzPts val="1080"/>
              <a:buFont typeface="Noto Sans Symbols"/>
              <a:buNone/>
            </a:pPr>
            <a:endParaRPr sz="1200" b="0" i="0" u="none" strike="noStrike" cap="none">
              <a:solidFill>
                <a:schemeClr val="dk1"/>
              </a:solidFill>
              <a:latin typeface="Calibri"/>
              <a:ea typeface="Calibri"/>
              <a:cs typeface="Calibri"/>
              <a:sym typeface="Calibri"/>
            </a:endParaRPr>
          </a:p>
        </p:txBody>
      </p:sp>
      <p:sp>
        <p:nvSpPr>
          <p:cNvPr id="703" name="Shape 703"/>
          <p:cNvSpPr txBox="1"/>
          <p:nvPr/>
        </p:nvSpPr>
        <p:spPr>
          <a:xfrm>
            <a:off x="628650" y="1295399"/>
            <a:ext cx="7753350" cy="60960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Most common access point for launching workloads on Kubernetes clusters.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Shape 70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 kubectl get pod –l name=&lt;label&gt;</a:t>
            </a:r>
            <a:endParaRPr sz="3600" b="1" i="0" u="none" strike="noStrike" cap="none">
              <a:solidFill>
                <a:schemeClr val="accent3"/>
              </a:solidFill>
              <a:latin typeface="Calibri"/>
              <a:ea typeface="Calibri"/>
              <a:cs typeface="Calibri"/>
              <a:sym typeface="Calibri"/>
            </a:endParaRPr>
          </a:p>
        </p:txBody>
      </p:sp>
      <p:sp>
        <p:nvSpPr>
          <p:cNvPr id="709" name="Shape 709"/>
          <p:cNvSpPr txBox="1"/>
          <p:nvPr/>
        </p:nvSpPr>
        <p:spPr>
          <a:xfrm>
            <a:off x="628650" y="4114800"/>
            <a:ext cx="6381750" cy="9904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Best mechanism to organize Kubernetes objects </a:t>
            </a:r>
            <a:endParaRPr sz="1800">
              <a:solidFill>
                <a:schemeClr val="dk1"/>
              </a:solidFill>
              <a:latin typeface="Arial"/>
              <a:ea typeface="Arial"/>
              <a:cs typeface="Arial"/>
              <a:sym typeface="Arial"/>
            </a:endParaRPr>
          </a:p>
        </p:txBody>
      </p:sp>
      <p:pic>
        <p:nvPicPr>
          <p:cNvPr id="710" name="Shape 710"/>
          <p:cNvPicPr preferRelativeResize="0"/>
          <p:nvPr/>
        </p:nvPicPr>
        <p:blipFill rotWithShape="1">
          <a:blip r:embed="rId3">
            <a:alphaModFix/>
          </a:blip>
          <a:srcRect/>
          <a:stretch/>
        </p:blipFill>
        <p:spPr>
          <a:xfrm>
            <a:off x="0" y="1447800"/>
            <a:ext cx="9144000" cy="21849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Intro (Phillips Case)</a:t>
            </a:r>
            <a:endParaRPr sz="3600" b="1" i="0" u="none" strike="noStrike" cap="none">
              <a:solidFill>
                <a:schemeClr val="accent3"/>
              </a:solidFill>
              <a:latin typeface="Calibri"/>
              <a:ea typeface="Calibri"/>
              <a:cs typeface="Calibri"/>
              <a:sym typeface="Calibri"/>
            </a:endParaRPr>
          </a:p>
        </p:txBody>
      </p:sp>
      <p:pic>
        <p:nvPicPr>
          <p:cNvPr id="170" name="Shape 170"/>
          <p:cNvPicPr preferRelativeResize="0"/>
          <p:nvPr/>
        </p:nvPicPr>
        <p:blipFill rotWithShape="1">
          <a:blip r:embed="rId3">
            <a:alphaModFix/>
          </a:blip>
          <a:srcRect/>
          <a:stretch/>
        </p:blipFill>
        <p:spPr>
          <a:xfrm>
            <a:off x="381000" y="1453738"/>
            <a:ext cx="3956462" cy="3956462"/>
          </a:xfrm>
          <a:prstGeom prst="rect">
            <a:avLst/>
          </a:prstGeom>
          <a:noFill/>
          <a:ln>
            <a:noFill/>
          </a:ln>
        </p:spPr>
      </p:pic>
      <p:pic>
        <p:nvPicPr>
          <p:cNvPr id="171" name="Shape 171"/>
          <p:cNvPicPr preferRelativeResize="0"/>
          <p:nvPr/>
        </p:nvPicPr>
        <p:blipFill rotWithShape="1">
          <a:blip r:embed="rId4">
            <a:alphaModFix/>
          </a:blip>
          <a:srcRect/>
          <a:stretch/>
        </p:blipFill>
        <p:spPr>
          <a:xfrm>
            <a:off x="4953000" y="1453738"/>
            <a:ext cx="3961410" cy="3961410"/>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Shape 7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sz="3600" b="1" i="0" u="none" strike="noStrike" cap="none">
                <a:solidFill>
                  <a:srgbClr val="E36C09"/>
                </a:solidFill>
                <a:latin typeface="Calibri"/>
                <a:ea typeface="Calibri"/>
                <a:cs typeface="Calibri"/>
                <a:sym typeface="Calibri"/>
              </a:rPr>
              <a:t>Kubernetes Connect</a:t>
            </a:r>
            <a:br>
              <a:rPr lang="en-US" sz="3600" b="1" i="0" u="none" strike="noStrike" cap="none">
                <a:solidFill>
                  <a:srgbClr val="E36C09"/>
                </a:solidFill>
                <a:latin typeface="Calibri"/>
                <a:ea typeface="Calibri"/>
                <a:cs typeface="Calibri"/>
                <a:sym typeface="Calibri"/>
              </a:rPr>
            </a:br>
            <a:endParaRPr sz="3600" b="1" i="0" u="none" strike="noStrike" cap="none">
              <a:solidFill>
                <a:schemeClr val="accent3"/>
              </a:solidFill>
              <a:latin typeface="Calibri"/>
              <a:ea typeface="Calibri"/>
              <a:cs typeface="Calibri"/>
              <a:sym typeface="Calibri"/>
            </a:endParaRPr>
          </a:p>
        </p:txBody>
      </p:sp>
      <p:sp>
        <p:nvSpPr>
          <p:cNvPr id="716" name="Shape 716"/>
          <p:cNvSpPr txBox="1">
            <a:spLocks noGrp="1"/>
          </p:cNvSpPr>
          <p:nvPr>
            <p:ph idx="1"/>
          </p:nvPr>
        </p:nvSpPr>
        <p:spPr>
          <a:xfrm>
            <a:off x="628650" y="1524001"/>
            <a:ext cx="78867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0"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r>
              <a:rPr lang="en-US" sz="3200" b="0" i="0" u="none" strike="noStrike" cap="none">
                <a:solidFill>
                  <a:schemeClr val="dk1"/>
                </a:solidFill>
                <a:latin typeface="Calibri"/>
                <a:ea typeface="Calibri"/>
                <a:cs typeface="Calibri"/>
                <a:sym typeface="Calibri"/>
              </a:rPr>
              <a:t>Kubernetes Simple App </a:t>
            </a:r>
            <a:r>
              <a:rPr lang="en-US" b="0"/>
              <a:t>Deployment</a:t>
            </a:r>
            <a:endParaRPr b="0"/>
          </a:p>
          <a:p>
            <a:pPr marL="0" marR="0" lvl="0" indent="0" algn="l" rtl="0">
              <a:lnSpc>
                <a:spcPct val="90000"/>
              </a:lnSpc>
              <a:spcBef>
                <a:spcPts val="640"/>
              </a:spcBef>
              <a:spcAft>
                <a:spcPts val="0"/>
              </a:spcAft>
              <a:buClr>
                <a:schemeClr val="accent3"/>
              </a:buClr>
              <a:buSzPts val="2880"/>
              <a:buFont typeface="Noto Sans Symbols"/>
              <a:buNone/>
            </a:pPr>
            <a:r>
              <a:rPr lang="en-US" sz="1400" b="0" u="sng">
                <a:solidFill>
                  <a:schemeClr val="hlink"/>
                </a:solidFill>
                <a:hlinkClick r:id="rId3"/>
              </a:rPr>
              <a:t>https://github.com/smhillin/intro_to_kubernetes/blob/master/Kubernetes-Simple-Example.md</a:t>
            </a:r>
            <a:endParaRPr sz="1400" b="0"/>
          </a:p>
          <a:p>
            <a:pPr marL="0" marR="0" lvl="0" indent="0" algn="l" rtl="0">
              <a:lnSpc>
                <a:spcPct val="90000"/>
              </a:lnSpc>
              <a:spcBef>
                <a:spcPts val="640"/>
              </a:spcBef>
              <a:spcAft>
                <a:spcPts val="0"/>
              </a:spcAft>
              <a:buClr>
                <a:schemeClr val="accent3"/>
              </a:buClr>
              <a:buSzPts val="2880"/>
              <a:buFont typeface="Noto Sans Symbols"/>
              <a:buNone/>
            </a:pPr>
            <a:endParaRPr sz="1400" b="0"/>
          </a:p>
          <a:p>
            <a:pPr marL="342900" marR="0" lvl="0" indent="-342900" algn="l" rtl="0">
              <a:lnSpc>
                <a:spcPct val="90000"/>
              </a:lnSpc>
              <a:spcBef>
                <a:spcPts val="360"/>
              </a:spcBef>
              <a:spcAft>
                <a:spcPts val="0"/>
              </a:spcAft>
              <a:buClr>
                <a:schemeClr val="accent3"/>
              </a:buClr>
              <a:buSzPts val="1620"/>
              <a:buFont typeface="Noto Sans Symbols"/>
              <a:buAutoNum type="arabicPeriod"/>
            </a:pPr>
            <a:r>
              <a:rPr lang="en-US" sz="1800" b="0"/>
              <a:t>Create</a:t>
            </a:r>
            <a:r>
              <a:rPr lang="en-US" sz="1800" b="0" i="0" u="none" strike="noStrike" cap="none">
                <a:solidFill>
                  <a:schemeClr val="dk1"/>
                </a:solidFill>
                <a:latin typeface="Calibri"/>
                <a:ea typeface="Calibri"/>
                <a:cs typeface="Calibri"/>
                <a:sym typeface="Calibri"/>
              </a:rPr>
              <a:t> </a:t>
            </a:r>
            <a:r>
              <a:rPr lang="en-US" sz="1800" b="0"/>
              <a:t>3 Node </a:t>
            </a:r>
            <a:r>
              <a:rPr lang="en-US" sz="1800" b="0" i="0" u="none" strike="noStrike" cap="none">
                <a:solidFill>
                  <a:schemeClr val="dk1"/>
                </a:solidFill>
                <a:latin typeface="Calibri"/>
                <a:ea typeface="Calibri"/>
                <a:cs typeface="Calibri"/>
                <a:sym typeface="Calibri"/>
              </a:rPr>
              <a:t>Kubernetes cluster</a:t>
            </a:r>
            <a:endParaRPr sz="1800" b="0" i="0" u="none" strike="noStrike" cap="none">
              <a:solidFill>
                <a:schemeClr val="dk1"/>
              </a:solidFill>
              <a:latin typeface="Calibri"/>
              <a:ea typeface="Calibri"/>
              <a:cs typeface="Calibri"/>
              <a:sym typeface="Calibri"/>
            </a:endParaRPr>
          </a:p>
          <a:p>
            <a:pPr marL="342900" marR="0" lvl="0" indent="-354330" algn="l" rtl="0">
              <a:lnSpc>
                <a:spcPct val="90000"/>
              </a:lnSpc>
              <a:spcBef>
                <a:spcPts val="360"/>
              </a:spcBef>
              <a:spcAft>
                <a:spcPts val="0"/>
              </a:spcAft>
              <a:buClr>
                <a:schemeClr val="accent3"/>
              </a:buClr>
              <a:buSzPts val="1800"/>
              <a:buFont typeface="Noto Sans Symbols"/>
              <a:buAutoNum type="arabicPeriod"/>
            </a:pPr>
            <a:r>
              <a:rPr lang="en-US" sz="1800" b="0"/>
              <a:t>Create and upload docker image</a:t>
            </a:r>
            <a:endParaRPr sz="1800" b="0"/>
          </a:p>
          <a:p>
            <a:pPr marL="342900" marR="0" lvl="0" indent="-342900" algn="l" rtl="0">
              <a:lnSpc>
                <a:spcPct val="90000"/>
              </a:lnSpc>
              <a:spcBef>
                <a:spcPts val="360"/>
              </a:spcBef>
              <a:spcAft>
                <a:spcPts val="0"/>
              </a:spcAft>
              <a:buClr>
                <a:schemeClr val="accent3"/>
              </a:buClr>
              <a:buSzPts val="1620"/>
              <a:buFont typeface="Noto Sans Symbols"/>
              <a:buAutoNum type="arabicPeriod"/>
            </a:pPr>
            <a:r>
              <a:rPr lang="en-US" sz="1800" b="0"/>
              <a:t>Stand Up</a:t>
            </a:r>
            <a:r>
              <a:rPr lang="en-US" sz="1800" b="0" i="0" u="none" strike="noStrike" cap="none">
                <a:solidFill>
                  <a:schemeClr val="dk1"/>
                </a:solidFill>
                <a:latin typeface="Calibri"/>
                <a:ea typeface="Calibri"/>
                <a:cs typeface="Calibri"/>
                <a:sym typeface="Calibri"/>
              </a:rPr>
              <a:t> app on cluster</a:t>
            </a:r>
            <a:endParaRPr sz="1800" b="0" i="0" u="none" strike="noStrike" cap="none">
              <a:solidFill>
                <a:schemeClr val="dk1"/>
              </a:solidFill>
              <a:latin typeface="Calibri"/>
              <a:ea typeface="Calibri"/>
              <a:cs typeface="Calibri"/>
              <a:sym typeface="Calibri"/>
            </a:endParaRPr>
          </a:p>
          <a:p>
            <a:pPr marL="342900" marR="0" lvl="0" indent="-354330" algn="l" rtl="0">
              <a:lnSpc>
                <a:spcPct val="90000"/>
              </a:lnSpc>
              <a:spcBef>
                <a:spcPts val="360"/>
              </a:spcBef>
              <a:spcAft>
                <a:spcPts val="0"/>
              </a:spcAft>
              <a:buClr>
                <a:schemeClr val="accent3"/>
              </a:buClr>
              <a:buSzPts val="1800"/>
              <a:buFont typeface="Noto Sans Symbols"/>
              <a:buAutoNum type="arabicPeriod"/>
            </a:pPr>
            <a:r>
              <a:rPr lang="en-US" sz="1800" b="0"/>
              <a:t>View live app in browser</a:t>
            </a:r>
            <a:endParaRPr sz="1800" b="0"/>
          </a:p>
          <a:p>
            <a:pPr marL="0" marR="0" lvl="0" indent="0" algn="l" rtl="0">
              <a:lnSpc>
                <a:spcPct val="90000"/>
              </a:lnSpc>
              <a:spcBef>
                <a:spcPts val="360"/>
              </a:spcBef>
              <a:spcAft>
                <a:spcPts val="0"/>
              </a:spcAft>
              <a:buNone/>
            </a:pPr>
            <a:endParaRPr/>
          </a:p>
          <a:p>
            <a:pPr marL="0" marR="0" lvl="0" indent="0" algn="l" rtl="0">
              <a:lnSpc>
                <a:spcPct val="90000"/>
              </a:lnSpc>
              <a:spcBef>
                <a:spcPts val="64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p:txBody>
      </p:sp>
      <p:grpSp>
        <p:nvGrpSpPr>
          <p:cNvPr id="717" name="Shape 717"/>
          <p:cNvGrpSpPr/>
          <p:nvPr/>
        </p:nvGrpSpPr>
        <p:grpSpPr>
          <a:xfrm>
            <a:off x="152400" y="762000"/>
            <a:ext cx="4572000" cy="1066800"/>
            <a:chOff x="457200" y="2971800"/>
            <a:chExt cx="4572000" cy="1066800"/>
          </a:xfrm>
        </p:grpSpPr>
        <p:pic>
          <p:nvPicPr>
            <p:cNvPr id="718" name="Shape 71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719" name="Shape 719"/>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720" name="Shape 720"/>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721" name="Shape 721"/>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Scaling</a:t>
            </a:r>
            <a:endParaRPr sz="3600" b="1" i="0" u="none" strike="noStrike" cap="none">
              <a:solidFill>
                <a:schemeClr val="accent3"/>
              </a:solidFill>
              <a:latin typeface="Calibri"/>
              <a:ea typeface="Calibri"/>
              <a:cs typeface="Calibri"/>
              <a:sym typeface="Calibri"/>
            </a:endParaRPr>
          </a:p>
        </p:txBody>
      </p:sp>
      <p:sp>
        <p:nvSpPr>
          <p:cNvPr id="727" name="Shape 727"/>
          <p:cNvSpPr txBox="1">
            <a:spLocks noGrp="1"/>
          </p:cNvSpPr>
          <p:nvPr>
            <p:ph idx="1"/>
          </p:nvPr>
        </p:nvSpPr>
        <p:spPr>
          <a:xfrm>
            <a:off x="457200" y="1905001"/>
            <a:ext cx="5257800" cy="4190999"/>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Accomplished by adjusting the number of replicas in a deployment</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Accommodates both scaling up and scaling down to a minimum of 0</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Traffic is automatically sent to newly created instances through the service load balancer</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Can be used to enable rolling updates without downtime</a:t>
            </a:r>
            <a:endParaRPr/>
          </a:p>
          <a:p>
            <a:pPr marL="457200" marR="0" lvl="0" indent="-388620" algn="l" rtl="0">
              <a:lnSpc>
                <a:spcPct val="90000"/>
              </a:lnSpc>
              <a:spcBef>
                <a:spcPts val="600"/>
              </a:spcBef>
              <a:spcAft>
                <a:spcPts val="0"/>
              </a:spcAft>
              <a:buClr>
                <a:schemeClr val="accent3"/>
              </a:buClr>
              <a:buSzPts val="1080"/>
              <a:buFont typeface="Noto Sans Symbols"/>
              <a:buNone/>
            </a:pPr>
            <a:endParaRPr sz="1200" b="0" i="0" u="none" strike="noStrike" cap="none">
              <a:solidFill>
                <a:schemeClr val="dk1"/>
              </a:solidFill>
              <a:latin typeface="Calibri"/>
              <a:ea typeface="Calibri"/>
              <a:cs typeface="Calibri"/>
              <a:sym typeface="Calibri"/>
            </a:endParaRPr>
          </a:p>
        </p:txBody>
      </p:sp>
      <p:sp>
        <p:nvSpPr>
          <p:cNvPr id="729" name="Shape 729"/>
          <p:cNvSpPr txBox="1"/>
          <p:nvPr/>
        </p:nvSpPr>
        <p:spPr>
          <a:xfrm>
            <a:off x="628650" y="1219200"/>
            <a:ext cx="5334178" cy="60960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Changing the number of resources to meet a desired state</a:t>
            </a:r>
            <a:endParaRPr/>
          </a:p>
        </p:txBody>
      </p:sp>
      <p:pic>
        <p:nvPicPr>
          <p:cNvPr id="730" name="Shape 730"/>
          <p:cNvPicPr preferRelativeResize="0"/>
          <p:nvPr/>
        </p:nvPicPr>
        <p:blipFill rotWithShape="1">
          <a:blip r:embed="rId3">
            <a:alphaModFix/>
          </a:blip>
          <a:srcRect/>
          <a:stretch/>
        </p:blipFill>
        <p:spPr>
          <a:xfrm>
            <a:off x="6008563" y="1143000"/>
            <a:ext cx="2393490" cy="2458412"/>
          </a:xfrm>
          <a:prstGeom prst="rect">
            <a:avLst/>
          </a:prstGeom>
          <a:noFill/>
          <a:ln>
            <a:noFill/>
          </a:ln>
        </p:spPr>
      </p:pic>
      <p:pic>
        <p:nvPicPr>
          <p:cNvPr id="731" name="Shape 731"/>
          <p:cNvPicPr preferRelativeResize="0"/>
          <p:nvPr/>
        </p:nvPicPr>
        <p:blipFill rotWithShape="1">
          <a:blip r:embed="rId4">
            <a:alphaModFix/>
          </a:blip>
          <a:srcRect/>
          <a:stretch/>
        </p:blipFill>
        <p:spPr>
          <a:xfrm>
            <a:off x="6036460" y="4038599"/>
            <a:ext cx="2485516" cy="2516255"/>
          </a:xfrm>
          <a:prstGeom prst="rect">
            <a:avLst/>
          </a:prstGeom>
          <a:noFill/>
          <a:ln>
            <a:noFill/>
          </a:ln>
        </p:spPr>
      </p:pic>
      <p:sp>
        <p:nvSpPr>
          <p:cNvPr id="732" name="Shape 732"/>
          <p:cNvSpPr/>
          <p:nvPr/>
        </p:nvSpPr>
        <p:spPr>
          <a:xfrm>
            <a:off x="7086600" y="3732141"/>
            <a:ext cx="533400" cy="306459"/>
          </a:xfrm>
          <a:prstGeom prst="downArrow">
            <a:avLst>
              <a:gd name="adj1" fmla="val 50000"/>
              <a:gd name="adj2" fmla="val 50000"/>
            </a:avLst>
          </a:prstGeom>
          <a:solidFill>
            <a:schemeClr val="accent1"/>
          </a:solidFill>
          <a:ln w="12700" cap="flat" cmpd="sng">
            <a:solidFill>
              <a:srgbClr val="6C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Shape 73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a:solidFill>
                  <a:srgbClr val="E36C09"/>
                </a:solidFill>
              </a:rPr>
              <a:t>Scaling Up Applications</a:t>
            </a:r>
            <a:r>
              <a:rPr lang="en-US" sz="3600" b="1" i="0" u="none" strike="noStrike" cap="none">
                <a:solidFill>
                  <a:srgbClr val="E36C09"/>
                </a:solidFill>
                <a:latin typeface="Calibri"/>
                <a:ea typeface="Calibri"/>
                <a:cs typeface="Calibri"/>
                <a:sym typeface="Calibri"/>
              </a:rPr>
              <a:t/>
            </a:r>
            <a:br>
              <a:rPr lang="en-US" sz="3600" b="1" i="0" u="none" strike="noStrike" cap="none">
                <a:solidFill>
                  <a:srgbClr val="E36C09"/>
                </a:solidFill>
                <a:latin typeface="Calibri"/>
                <a:ea typeface="Calibri"/>
                <a:cs typeface="Calibri"/>
                <a:sym typeface="Calibri"/>
              </a:rPr>
            </a:br>
            <a:endParaRPr sz="3600" b="1" i="0" u="none" strike="noStrike" cap="none">
              <a:solidFill>
                <a:schemeClr val="accent3"/>
              </a:solidFill>
              <a:latin typeface="Calibri"/>
              <a:ea typeface="Calibri"/>
              <a:cs typeface="Calibri"/>
              <a:sym typeface="Calibri"/>
            </a:endParaRPr>
          </a:p>
        </p:txBody>
      </p:sp>
      <p:sp>
        <p:nvSpPr>
          <p:cNvPr id="738" name="Shape 738"/>
          <p:cNvSpPr txBox="1">
            <a:spLocks noGrp="1"/>
          </p:cNvSpPr>
          <p:nvPr>
            <p:ph idx="1"/>
          </p:nvPr>
        </p:nvSpPr>
        <p:spPr>
          <a:xfrm>
            <a:off x="573375" y="1524000"/>
            <a:ext cx="7886700" cy="4653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a:p>
            <a:pPr marL="0" lvl="0" indent="0" rtl="0">
              <a:spcBef>
                <a:spcPts val="640"/>
              </a:spcBef>
              <a:spcAft>
                <a:spcPts val="0"/>
              </a:spcAft>
              <a:buClr>
                <a:schemeClr val="accent3"/>
              </a:buClr>
              <a:buSzPts val="2880"/>
              <a:buFont typeface="Noto Sans Symbols"/>
              <a:buNone/>
            </a:pPr>
            <a:r>
              <a:rPr lang="en-US" b="0"/>
              <a:t>Kubernetes Scale Up Simple App </a:t>
            </a:r>
            <a:endParaRPr/>
          </a:p>
          <a:p>
            <a:pPr marL="0" marR="0" lvl="0" indent="0" algn="l" rtl="0">
              <a:lnSpc>
                <a:spcPct val="90000"/>
              </a:lnSpc>
              <a:spcBef>
                <a:spcPts val="640"/>
              </a:spcBef>
              <a:spcAft>
                <a:spcPts val="0"/>
              </a:spcAft>
              <a:buNone/>
            </a:pPr>
            <a:r>
              <a:rPr lang="en-US" sz="1200" u="sng">
                <a:solidFill>
                  <a:schemeClr val="hlink"/>
                </a:solidFill>
                <a:hlinkClick r:id="rId3"/>
              </a:rPr>
              <a:t>https://github.com/smhillin/intro_to_kubernetes/blob/master/Scale-Up-Simple-Example.md</a:t>
            </a:r>
            <a:endParaRPr sz="1200"/>
          </a:p>
          <a:p>
            <a:pPr marL="0" marR="0" lvl="0" indent="0" algn="l" rtl="0">
              <a:lnSpc>
                <a:spcPct val="90000"/>
              </a:lnSpc>
              <a:spcBef>
                <a:spcPts val="640"/>
              </a:spcBef>
              <a:spcAft>
                <a:spcPts val="0"/>
              </a:spcAft>
              <a:buNone/>
            </a:pPr>
            <a:endParaRPr sz="1200"/>
          </a:p>
          <a:p>
            <a:pPr marL="457200" marR="0" lvl="0" indent="-342900" algn="l" rtl="0">
              <a:lnSpc>
                <a:spcPct val="90000"/>
              </a:lnSpc>
              <a:spcBef>
                <a:spcPts val="640"/>
              </a:spcBef>
              <a:spcAft>
                <a:spcPts val="0"/>
              </a:spcAft>
              <a:buSzPts val="1800"/>
              <a:buAutoNum type="arabicPeriod"/>
            </a:pPr>
            <a:r>
              <a:rPr lang="en-US" sz="1800"/>
              <a:t>Scale up simple app</a:t>
            </a:r>
            <a:endParaRPr sz="1800"/>
          </a:p>
          <a:p>
            <a:pPr marL="457200" marR="0" lvl="0" indent="-342900" algn="l" rtl="0">
              <a:lnSpc>
                <a:spcPct val="90000"/>
              </a:lnSpc>
              <a:spcBef>
                <a:spcPts val="0"/>
              </a:spcBef>
              <a:spcAft>
                <a:spcPts val="0"/>
              </a:spcAft>
              <a:buSzPts val="1800"/>
              <a:buAutoNum type="arabicPeriod"/>
            </a:pPr>
            <a:r>
              <a:rPr lang="en-US" sz="1800"/>
              <a:t>Run a new deployment with ReplicaSet</a:t>
            </a:r>
            <a:endParaRPr sz="1800"/>
          </a:p>
          <a:p>
            <a:pPr marL="457200" marR="0" lvl="0" indent="-342900" algn="l" rtl="0">
              <a:lnSpc>
                <a:spcPct val="90000"/>
              </a:lnSpc>
              <a:spcBef>
                <a:spcPts val="0"/>
              </a:spcBef>
              <a:spcAft>
                <a:spcPts val="0"/>
              </a:spcAft>
              <a:buSzPts val="1800"/>
              <a:buAutoNum type="arabicPeriod"/>
            </a:pPr>
            <a:r>
              <a:rPr lang="en-US" sz="1800"/>
              <a:t>Check for new replicas </a:t>
            </a:r>
            <a:endParaRPr sz="1800"/>
          </a:p>
        </p:txBody>
      </p:sp>
      <p:grpSp>
        <p:nvGrpSpPr>
          <p:cNvPr id="739" name="Shape 739"/>
          <p:cNvGrpSpPr/>
          <p:nvPr/>
        </p:nvGrpSpPr>
        <p:grpSpPr>
          <a:xfrm>
            <a:off x="152400" y="762000"/>
            <a:ext cx="4572000" cy="1066800"/>
            <a:chOff x="457200" y="2971800"/>
            <a:chExt cx="4572000" cy="1066800"/>
          </a:xfrm>
        </p:grpSpPr>
        <p:pic>
          <p:nvPicPr>
            <p:cNvPr id="740" name="Shape 740"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741" name="Shape 741"/>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742" name="Shape 742"/>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743" name="Shape 743"/>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2400"/>
              <a:buFont typeface="Calibri"/>
              <a:buNone/>
            </a:pPr>
            <a:r>
              <a:rPr lang="en-US" sz="2400" b="1" i="0" u="none" strike="noStrike" cap="none">
                <a:solidFill>
                  <a:schemeClr val="accent3"/>
                </a:solidFill>
                <a:latin typeface="Calibri"/>
                <a:ea typeface="Calibri"/>
                <a:cs typeface="Calibri"/>
                <a:sym typeface="Calibri"/>
              </a:rPr>
              <a:t>$ kubectl scale deployments/&lt;deployment&gt; --replicas=&lt;new num&gt;</a:t>
            </a:r>
            <a:endParaRPr sz="2400" b="1" i="0" u="none" strike="noStrike" cap="none">
              <a:solidFill>
                <a:schemeClr val="accent3"/>
              </a:solidFill>
              <a:latin typeface="Calibri"/>
              <a:ea typeface="Calibri"/>
              <a:cs typeface="Calibri"/>
              <a:sym typeface="Calibri"/>
            </a:endParaRPr>
          </a:p>
        </p:txBody>
      </p:sp>
      <p:sp>
        <p:nvSpPr>
          <p:cNvPr id="749" name="Shape 749"/>
          <p:cNvSpPr txBox="1"/>
          <p:nvPr/>
        </p:nvSpPr>
        <p:spPr>
          <a:xfrm>
            <a:off x="649432" y="3962400"/>
            <a:ext cx="6381750" cy="19810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a:p>
          <a:p>
            <a:pPr marL="0" marR="0" lvl="0" indent="0" algn="l" rtl="0">
              <a:spcBef>
                <a:spcPts val="0"/>
              </a:spcBef>
              <a:spcAft>
                <a:spcPts val="0"/>
              </a:spcAft>
              <a:buClr>
                <a:schemeClr val="dk1"/>
              </a:buClr>
              <a:buSzPts val="450"/>
              <a:buFont typeface="Arial"/>
              <a:buNone/>
            </a:pPr>
            <a:endParaRPr sz="1800">
              <a:solidFill>
                <a:schemeClr val="dk1"/>
              </a:solidFill>
              <a:latin typeface="Arial"/>
              <a:ea typeface="Arial"/>
              <a:cs typeface="Arial"/>
              <a:sym typeface="Arial"/>
            </a:endParaRPr>
          </a:p>
        </p:txBody>
      </p:sp>
      <p:pic>
        <p:nvPicPr>
          <p:cNvPr id="750" name="Shape 750"/>
          <p:cNvPicPr preferRelativeResize="0"/>
          <p:nvPr/>
        </p:nvPicPr>
        <p:blipFill rotWithShape="1">
          <a:blip r:embed="rId3">
            <a:alphaModFix/>
          </a:blip>
          <a:srcRect/>
          <a:stretch/>
        </p:blipFill>
        <p:spPr>
          <a:xfrm>
            <a:off x="387350" y="1524001"/>
            <a:ext cx="8128000" cy="2095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Rolling Update</a:t>
            </a:r>
            <a:endParaRPr sz="3600" b="1" i="0" u="none" strike="noStrike" cap="none">
              <a:solidFill>
                <a:schemeClr val="accent3"/>
              </a:solidFill>
              <a:latin typeface="Calibri"/>
              <a:ea typeface="Calibri"/>
              <a:cs typeface="Calibri"/>
              <a:sym typeface="Calibri"/>
            </a:endParaRPr>
          </a:p>
        </p:txBody>
      </p:sp>
      <p:sp>
        <p:nvSpPr>
          <p:cNvPr id="756" name="Shape 756"/>
          <p:cNvSpPr txBox="1">
            <a:spLocks noGrp="1"/>
          </p:cNvSpPr>
          <p:nvPr>
            <p:ph idx="1"/>
          </p:nvPr>
        </p:nvSpPr>
        <p:spPr>
          <a:xfrm>
            <a:off x="457200" y="1705096"/>
            <a:ext cx="8458200" cy="2333504"/>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If deployment is exposed publicly, the service will load-balance traffic to only active and available pods</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Used to enable zero downtime updates</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Allows greater application update frequency</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Can also be leveraged to rollback to previous versions</a:t>
            </a:r>
            <a:endParaRPr/>
          </a:p>
          <a:p>
            <a:pPr marL="457200" marR="0" lvl="0" indent="-388620" algn="l" rtl="0">
              <a:lnSpc>
                <a:spcPct val="90000"/>
              </a:lnSpc>
              <a:spcBef>
                <a:spcPts val="600"/>
              </a:spcBef>
              <a:spcAft>
                <a:spcPts val="0"/>
              </a:spcAft>
              <a:buClr>
                <a:schemeClr val="accent3"/>
              </a:buClr>
              <a:buSzPts val="1080"/>
              <a:buFont typeface="Noto Sans Symbols"/>
              <a:buNone/>
            </a:pPr>
            <a:endParaRPr sz="1200" b="0" i="0" u="none" strike="noStrike" cap="none">
              <a:solidFill>
                <a:schemeClr val="dk1"/>
              </a:solidFill>
              <a:latin typeface="Calibri"/>
              <a:ea typeface="Calibri"/>
              <a:cs typeface="Calibri"/>
              <a:sym typeface="Calibri"/>
            </a:endParaRPr>
          </a:p>
        </p:txBody>
      </p:sp>
      <p:sp>
        <p:nvSpPr>
          <p:cNvPr id="758" name="Shape 758"/>
          <p:cNvSpPr txBox="1"/>
          <p:nvPr/>
        </p:nvSpPr>
        <p:spPr>
          <a:xfrm>
            <a:off x="628650" y="1143000"/>
            <a:ext cx="7886700" cy="60960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Updates the pods in a serial manner will load balancing traffic to available instances </a:t>
            </a:r>
            <a:endParaRPr/>
          </a:p>
        </p:txBody>
      </p:sp>
      <p:pic>
        <p:nvPicPr>
          <p:cNvPr id="759" name="Shape 759"/>
          <p:cNvPicPr preferRelativeResize="0"/>
          <p:nvPr/>
        </p:nvPicPr>
        <p:blipFill rotWithShape="1">
          <a:blip r:embed="rId3">
            <a:alphaModFix/>
          </a:blip>
          <a:srcRect/>
          <a:stretch/>
        </p:blipFill>
        <p:spPr>
          <a:xfrm>
            <a:off x="27709" y="4191000"/>
            <a:ext cx="1732226" cy="1791279"/>
          </a:xfrm>
          <a:prstGeom prst="rect">
            <a:avLst/>
          </a:prstGeom>
          <a:noFill/>
          <a:ln>
            <a:noFill/>
          </a:ln>
        </p:spPr>
      </p:pic>
      <p:pic>
        <p:nvPicPr>
          <p:cNvPr id="760" name="Shape 760"/>
          <p:cNvPicPr preferRelativeResize="0"/>
          <p:nvPr/>
        </p:nvPicPr>
        <p:blipFill rotWithShape="1">
          <a:blip r:embed="rId4">
            <a:alphaModFix/>
          </a:blip>
          <a:srcRect/>
          <a:stretch/>
        </p:blipFill>
        <p:spPr>
          <a:xfrm>
            <a:off x="2214371" y="4191000"/>
            <a:ext cx="1973865" cy="1840660"/>
          </a:xfrm>
          <a:prstGeom prst="rect">
            <a:avLst/>
          </a:prstGeom>
          <a:noFill/>
          <a:ln>
            <a:noFill/>
          </a:ln>
        </p:spPr>
      </p:pic>
      <p:pic>
        <p:nvPicPr>
          <p:cNvPr id="761" name="Shape 761"/>
          <p:cNvPicPr preferRelativeResize="0"/>
          <p:nvPr/>
        </p:nvPicPr>
        <p:blipFill rotWithShape="1">
          <a:blip r:embed="rId5">
            <a:alphaModFix/>
          </a:blip>
          <a:srcRect/>
          <a:stretch/>
        </p:blipFill>
        <p:spPr>
          <a:xfrm>
            <a:off x="4343400" y="4191000"/>
            <a:ext cx="1955446" cy="1840660"/>
          </a:xfrm>
          <a:prstGeom prst="rect">
            <a:avLst/>
          </a:prstGeom>
          <a:noFill/>
          <a:ln>
            <a:noFill/>
          </a:ln>
        </p:spPr>
      </p:pic>
      <p:pic>
        <p:nvPicPr>
          <p:cNvPr id="762" name="Shape 762"/>
          <p:cNvPicPr preferRelativeResize="0"/>
          <p:nvPr/>
        </p:nvPicPr>
        <p:blipFill rotWithShape="1">
          <a:blip r:embed="rId6">
            <a:alphaModFix/>
          </a:blip>
          <a:srcRect/>
          <a:stretch/>
        </p:blipFill>
        <p:spPr>
          <a:xfrm>
            <a:off x="6799806" y="4133561"/>
            <a:ext cx="2267994" cy="1962439"/>
          </a:xfrm>
          <a:prstGeom prst="rect">
            <a:avLst/>
          </a:prstGeom>
          <a:noFill/>
          <a:ln>
            <a:noFill/>
          </a:ln>
        </p:spPr>
      </p:pic>
      <p:sp>
        <p:nvSpPr>
          <p:cNvPr id="763" name="Shape 763"/>
          <p:cNvSpPr/>
          <p:nvPr/>
        </p:nvSpPr>
        <p:spPr>
          <a:xfrm>
            <a:off x="1981200" y="4953000"/>
            <a:ext cx="304800" cy="304800"/>
          </a:xfrm>
          <a:prstGeom prst="rightArrow">
            <a:avLst>
              <a:gd name="adj1" fmla="val 50000"/>
              <a:gd name="adj2" fmla="val 50000"/>
            </a:avLst>
          </a:prstGeom>
          <a:solidFill>
            <a:schemeClr val="accent1"/>
          </a:solidFill>
          <a:ln w="12700" cap="flat" cmpd="sng">
            <a:solidFill>
              <a:srgbClr val="6C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4" name="Shape 764"/>
          <p:cNvSpPr/>
          <p:nvPr/>
        </p:nvSpPr>
        <p:spPr>
          <a:xfrm>
            <a:off x="6495006" y="4900551"/>
            <a:ext cx="304800" cy="304800"/>
          </a:xfrm>
          <a:prstGeom prst="rightArrow">
            <a:avLst>
              <a:gd name="adj1" fmla="val 50000"/>
              <a:gd name="adj2" fmla="val 50000"/>
            </a:avLst>
          </a:prstGeom>
          <a:solidFill>
            <a:schemeClr val="accent1"/>
          </a:solidFill>
          <a:ln w="12700" cap="flat" cmpd="sng">
            <a:solidFill>
              <a:srgbClr val="6C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5" name="Shape 765"/>
          <p:cNvSpPr/>
          <p:nvPr/>
        </p:nvSpPr>
        <p:spPr>
          <a:xfrm>
            <a:off x="4267200" y="4917374"/>
            <a:ext cx="304800" cy="304800"/>
          </a:xfrm>
          <a:prstGeom prst="rightArrow">
            <a:avLst>
              <a:gd name="adj1" fmla="val 50000"/>
              <a:gd name="adj2" fmla="val 50000"/>
            </a:avLst>
          </a:prstGeom>
          <a:solidFill>
            <a:schemeClr val="accent1"/>
          </a:solidFill>
          <a:ln w="12700" cap="flat" cmpd="sng">
            <a:solidFill>
              <a:srgbClr val="6C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Shape 77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2400"/>
              <a:buFont typeface="Calibri"/>
              <a:buNone/>
            </a:pPr>
            <a:r>
              <a:rPr lang="en-US" sz="2400" b="1" i="0" u="none" strike="noStrike" cap="none">
                <a:solidFill>
                  <a:schemeClr val="accent3"/>
                </a:solidFill>
                <a:latin typeface="Calibri"/>
                <a:ea typeface="Calibri"/>
                <a:cs typeface="Calibri"/>
                <a:sym typeface="Calibri"/>
              </a:rPr>
              <a:t>$ kubectl set image &lt;deployment&gt; &lt;new-image&gt;</a:t>
            </a:r>
            <a:endParaRPr sz="2400" b="1" i="0" u="none" strike="noStrike" cap="none">
              <a:solidFill>
                <a:schemeClr val="accent3"/>
              </a:solidFill>
              <a:latin typeface="Calibri"/>
              <a:ea typeface="Calibri"/>
              <a:cs typeface="Calibri"/>
              <a:sym typeface="Calibri"/>
            </a:endParaRPr>
          </a:p>
        </p:txBody>
      </p:sp>
      <p:pic>
        <p:nvPicPr>
          <p:cNvPr id="771" name="Shape 771"/>
          <p:cNvPicPr preferRelativeResize="0"/>
          <p:nvPr/>
        </p:nvPicPr>
        <p:blipFill rotWithShape="1">
          <a:blip r:embed="rId3">
            <a:alphaModFix/>
          </a:blip>
          <a:srcRect/>
          <a:stretch/>
        </p:blipFill>
        <p:spPr>
          <a:xfrm>
            <a:off x="0" y="1295400"/>
            <a:ext cx="9144000" cy="3786133"/>
          </a:xfrm>
          <a:prstGeom prst="rect">
            <a:avLst/>
          </a:prstGeom>
          <a:noFill/>
          <a:ln>
            <a:noFill/>
          </a:ln>
        </p:spPr>
      </p:pic>
      <p:sp>
        <p:nvSpPr>
          <p:cNvPr id="772" name="Shape 772"/>
          <p:cNvSpPr txBox="1"/>
          <p:nvPr/>
        </p:nvSpPr>
        <p:spPr>
          <a:xfrm>
            <a:off x="838200" y="5257800"/>
            <a:ext cx="6192982" cy="6856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a:t>
            </a:r>
            <a:r>
              <a:rPr lang="en-US" sz="1800">
                <a:solidFill>
                  <a:schemeClr val="dk1"/>
                </a:solidFill>
                <a:latin typeface="Arial"/>
                <a:ea typeface="Arial"/>
                <a:cs typeface="Arial"/>
                <a:sym typeface="Arial"/>
              </a:rPr>
              <a:t>Rolling updates can also be undone (see next slide)</a:t>
            </a:r>
            <a:endParaRPr/>
          </a:p>
          <a:p>
            <a:pPr marL="0" marR="0" lvl="0" indent="0" algn="l" rtl="0">
              <a:spcBef>
                <a:spcPts val="0"/>
              </a:spcBef>
              <a:spcAft>
                <a:spcPts val="0"/>
              </a:spcAft>
              <a:buClr>
                <a:schemeClr val="dk1"/>
              </a:buClr>
              <a:buSzPts val="450"/>
              <a:buFont typeface="Arial"/>
              <a:buNone/>
            </a:pPr>
            <a:endParaRPr sz="1800">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2400"/>
              <a:buFont typeface="Calibri"/>
              <a:buNone/>
            </a:pPr>
            <a:r>
              <a:rPr lang="en-US" sz="2400" b="1" i="0" u="none" strike="noStrike" cap="none">
                <a:solidFill>
                  <a:schemeClr val="accent3"/>
                </a:solidFill>
                <a:latin typeface="Calibri"/>
                <a:ea typeface="Calibri"/>
                <a:cs typeface="Calibri"/>
                <a:sym typeface="Calibri"/>
              </a:rPr>
              <a:t>$ kubectl rollout undo &lt;deployment&gt;</a:t>
            </a:r>
            <a:endParaRPr sz="2400" b="1" i="0" u="none" strike="noStrike" cap="none">
              <a:solidFill>
                <a:schemeClr val="accent3"/>
              </a:solidFill>
              <a:latin typeface="Calibri"/>
              <a:ea typeface="Calibri"/>
              <a:cs typeface="Calibri"/>
              <a:sym typeface="Calibri"/>
            </a:endParaRPr>
          </a:p>
        </p:txBody>
      </p:sp>
      <p:pic>
        <p:nvPicPr>
          <p:cNvPr id="778" name="Shape 778"/>
          <p:cNvPicPr preferRelativeResize="0"/>
          <p:nvPr/>
        </p:nvPicPr>
        <p:blipFill rotWithShape="1">
          <a:blip r:embed="rId3">
            <a:alphaModFix/>
          </a:blip>
          <a:srcRect/>
          <a:stretch/>
        </p:blipFill>
        <p:spPr>
          <a:xfrm>
            <a:off x="0" y="1371600"/>
            <a:ext cx="9144000" cy="3776263"/>
          </a:xfrm>
          <a:prstGeom prst="rect">
            <a:avLst/>
          </a:prstGeom>
          <a:noFill/>
          <a:ln>
            <a:noFill/>
          </a:ln>
        </p:spPr>
      </p:pic>
      <p:sp>
        <p:nvSpPr>
          <p:cNvPr id="779" name="Shape 779"/>
          <p:cNvSpPr txBox="1"/>
          <p:nvPr/>
        </p:nvSpPr>
        <p:spPr>
          <a:xfrm>
            <a:off x="838200" y="5257800"/>
            <a:ext cx="6192982" cy="6856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a:t>
            </a:r>
            <a:r>
              <a:rPr lang="en-US" sz="1800">
                <a:solidFill>
                  <a:schemeClr val="dk1"/>
                </a:solidFill>
                <a:latin typeface="Arial"/>
                <a:ea typeface="Arial"/>
                <a:cs typeface="Arial"/>
                <a:sym typeface="Arial"/>
              </a:rPr>
              <a:t>Rollbacks can also be also enacted with zero-downtime</a:t>
            </a:r>
            <a:endParaRPr/>
          </a:p>
          <a:p>
            <a:pPr marL="0" marR="0" lvl="0" indent="0" algn="l" rtl="0">
              <a:spcBef>
                <a:spcPts val="0"/>
              </a:spcBef>
              <a:spcAft>
                <a:spcPts val="0"/>
              </a:spcAft>
              <a:buClr>
                <a:schemeClr val="dk1"/>
              </a:buClr>
              <a:buSzPts val="450"/>
              <a:buFont typeface="Arial"/>
              <a:buNone/>
            </a:pPr>
            <a:endParaRPr sz="1800">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Shape 78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a:solidFill>
                  <a:srgbClr val="E36C09"/>
                </a:solidFill>
              </a:rPr>
              <a:t>New Version Updates</a:t>
            </a:r>
            <a:r>
              <a:rPr lang="en-US" sz="3600" b="1" i="0" u="none" strike="noStrike" cap="none">
                <a:solidFill>
                  <a:srgbClr val="E36C09"/>
                </a:solidFill>
                <a:latin typeface="Calibri"/>
                <a:ea typeface="Calibri"/>
                <a:cs typeface="Calibri"/>
                <a:sym typeface="Calibri"/>
              </a:rPr>
              <a:t/>
            </a:r>
            <a:br>
              <a:rPr lang="en-US" sz="3600" b="1" i="0" u="none" strike="noStrike" cap="none">
                <a:solidFill>
                  <a:srgbClr val="E36C09"/>
                </a:solidFill>
                <a:latin typeface="Calibri"/>
                <a:ea typeface="Calibri"/>
                <a:cs typeface="Calibri"/>
                <a:sym typeface="Calibri"/>
              </a:rPr>
            </a:br>
            <a:endParaRPr sz="3600" b="1" i="0" u="none" strike="noStrike" cap="none">
              <a:solidFill>
                <a:schemeClr val="accent3"/>
              </a:solidFill>
              <a:latin typeface="Calibri"/>
              <a:ea typeface="Calibri"/>
              <a:cs typeface="Calibri"/>
              <a:sym typeface="Calibri"/>
            </a:endParaRPr>
          </a:p>
        </p:txBody>
      </p:sp>
      <p:sp>
        <p:nvSpPr>
          <p:cNvPr id="785" name="Shape 785"/>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r>
              <a:rPr lang="en-US"/>
              <a:t>Kubernetes Rolling Updates</a:t>
            </a:r>
            <a:endParaRPr/>
          </a:p>
          <a:p>
            <a:pPr marL="0" marR="0" lvl="0" indent="0" algn="l" rtl="0">
              <a:lnSpc>
                <a:spcPct val="90000"/>
              </a:lnSpc>
              <a:spcBef>
                <a:spcPts val="640"/>
              </a:spcBef>
              <a:spcAft>
                <a:spcPts val="0"/>
              </a:spcAft>
              <a:buClr>
                <a:schemeClr val="accent3"/>
              </a:buClr>
              <a:buSzPts val="2880"/>
              <a:buFont typeface="Noto Sans Symbols"/>
              <a:buNone/>
            </a:pPr>
            <a:r>
              <a:rPr lang="en-US" sz="1200" u="sng">
                <a:solidFill>
                  <a:schemeClr val="hlink"/>
                </a:solidFill>
                <a:hlinkClick r:id="rId3"/>
              </a:rPr>
              <a:t>https://github.com/smhillin/intro_to_kubernetes/blob/master/Deploy-New_Version-Simple-Example.md</a:t>
            </a:r>
            <a:endParaRPr sz="1200"/>
          </a:p>
          <a:p>
            <a:pPr marL="0" marR="0" lvl="0" indent="0" algn="l" rtl="0">
              <a:lnSpc>
                <a:spcPct val="90000"/>
              </a:lnSpc>
              <a:spcBef>
                <a:spcPts val="640"/>
              </a:spcBef>
              <a:spcAft>
                <a:spcPts val="0"/>
              </a:spcAft>
              <a:buClr>
                <a:schemeClr val="accent3"/>
              </a:buClr>
              <a:buSzPts val="2880"/>
              <a:buFont typeface="Noto Sans Symbols"/>
              <a:buNone/>
            </a:pPr>
            <a:endParaRPr sz="1200"/>
          </a:p>
          <a:p>
            <a:pPr marL="457200" marR="0" lvl="0" indent="-342900" algn="l" rtl="0">
              <a:lnSpc>
                <a:spcPct val="90000"/>
              </a:lnSpc>
              <a:spcBef>
                <a:spcPts val="640"/>
              </a:spcBef>
              <a:spcAft>
                <a:spcPts val="0"/>
              </a:spcAft>
              <a:buSzPts val="1800"/>
              <a:buAutoNum type="arabicPeriod"/>
            </a:pPr>
            <a:r>
              <a:rPr lang="en-US" sz="1800"/>
              <a:t>Create version 2 of simple app</a:t>
            </a:r>
            <a:endParaRPr sz="1800"/>
          </a:p>
          <a:p>
            <a:pPr marL="457200" marR="0" lvl="0" indent="-342900" algn="l" rtl="0">
              <a:lnSpc>
                <a:spcPct val="90000"/>
              </a:lnSpc>
              <a:spcBef>
                <a:spcPts val="0"/>
              </a:spcBef>
              <a:spcAft>
                <a:spcPts val="0"/>
              </a:spcAft>
              <a:buSzPts val="1800"/>
              <a:buAutoNum type="arabicPeriod"/>
            </a:pPr>
            <a:r>
              <a:rPr lang="en-US" sz="1800"/>
              <a:t>Create new docker Image</a:t>
            </a:r>
            <a:endParaRPr sz="1800"/>
          </a:p>
          <a:p>
            <a:pPr marL="457200" marR="0" lvl="0" indent="-342900" algn="l" rtl="0">
              <a:lnSpc>
                <a:spcPct val="90000"/>
              </a:lnSpc>
              <a:spcBef>
                <a:spcPts val="0"/>
              </a:spcBef>
              <a:spcAft>
                <a:spcPts val="0"/>
              </a:spcAft>
              <a:buSzPts val="1800"/>
              <a:buAutoNum type="arabicPeriod"/>
            </a:pPr>
            <a:r>
              <a:rPr lang="en-US" sz="1800"/>
              <a:t>Apply rolling update</a:t>
            </a:r>
            <a:endParaRPr sz="1800"/>
          </a:p>
          <a:p>
            <a:pPr marL="457200" marR="0" lvl="0" indent="-342900" algn="l" rtl="0">
              <a:lnSpc>
                <a:spcPct val="90000"/>
              </a:lnSpc>
              <a:spcBef>
                <a:spcPts val="0"/>
              </a:spcBef>
              <a:spcAft>
                <a:spcPts val="0"/>
              </a:spcAft>
              <a:buSzPts val="1800"/>
              <a:buAutoNum type="arabicPeriod"/>
            </a:pPr>
            <a:r>
              <a:rPr lang="en-US" sz="1800"/>
              <a:t>Delete the Service</a:t>
            </a:r>
            <a:endParaRPr sz="1800"/>
          </a:p>
        </p:txBody>
      </p:sp>
      <p:grpSp>
        <p:nvGrpSpPr>
          <p:cNvPr id="786" name="Shape 786"/>
          <p:cNvGrpSpPr/>
          <p:nvPr/>
        </p:nvGrpSpPr>
        <p:grpSpPr>
          <a:xfrm>
            <a:off x="152400" y="762000"/>
            <a:ext cx="4572000" cy="1066800"/>
            <a:chOff x="457200" y="2971800"/>
            <a:chExt cx="4572000" cy="1066800"/>
          </a:xfrm>
        </p:grpSpPr>
        <p:pic>
          <p:nvPicPr>
            <p:cNvPr id="787" name="Shape 787"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788" name="Shape 788"/>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789" name="Shape 789"/>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790" name="Shape 790"/>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at Box</a:t>
            </a:r>
            <a:endParaRPr sz="3600" b="1" i="0" u="none" strike="noStrike" cap="none">
              <a:solidFill>
                <a:schemeClr val="accent3"/>
              </a:solidFill>
              <a:latin typeface="Calibri"/>
              <a:ea typeface="Calibri"/>
              <a:cs typeface="Calibri"/>
              <a:sym typeface="Calibri"/>
            </a:endParaRPr>
          </a:p>
        </p:txBody>
      </p:sp>
      <p:pic>
        <p:nvPicPr>
          <p:cNvPr id="797" name="Shape 797"/>
          <p:cNvPicPr preferRelativeResize="0"/>
          <p:nvPr/>
        </p:nvPicPr>
        <p:blipFill rotWithShape="1">
          <a:blip r:embed="rId3">
            <a:alphaModFix/>
          </a:blip>
          <a:srcRect/>
          <a:stretch/>
        </p:blipFill>
        <p:spPr>
          <a:xfrm>
            <a:off x="457200" y="2514600"/>
            <a:ext cx="3937000" cy="2070100"/>
          </a:xfrm>
          <a:prstGeom prst="rect">
            <a:avLst/>
          </a:prstGeom>
          <a:noFill/>
          <a:ln>
            <a:noFill/>
          </a:ln>
        </p:spPr>
      </p:pic>
      <p:pic>
        <p:nvPicPr>
          <p:cNvPr id="798" name="Shape 798"/>
          <p:cNvPicPr preferRelativeResize="0"/>
          <p:nvPr/>
        </p:nvPicPr>
        <p:blipFill rotWithShape="1">
          <a:blip r:embed="rId4">
            <a:alphaModFix/>
          </a:blip>
          <a:srcRect/>
          <a:stretch/>
        </p:blipFill>
        <p:spPr>
          <a:xfrm>
            <a:off x="5148234" y="2514600"/>
            <a:ext cx="3724332" cy="20701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Shape 80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Box: Situation</a:t>
            </a:r>
            <a:endParaRPr sz="3600" b="1" i="0" u="none" strike="noStrike" cap="none">
              <a:solidFill>
                <a:schemeClr val="accent3"/>
              </a:solidFill>
              <a:latin typeface="Calibri"/>
              <a:ea typeface="Calibri"/>
              <a:cs typeface="Calibri"/>
              <a:sym typeface="Calibri"/>
            </a:endParaRPr>
          </a:p>
        </p:txBody>
      </p:sp>
      <p:sp>
        <p:nvSpPr>
          <p:cNvPr id="805" name="Shape 805"/>
          <p:cNvSpPr txBox="1">
            <a:spLocks noGrp="1"/>
          </p:cNvSpPr>
          <p:nvPr>
            <p:ph idx="1"/>
          </p:nvPr>
        </p:nvSpPr>
        <p:spPr>
          <a:xfrm>
            <a:off x="2590800" y="1295400"/>
            <a:ext cx="6248400" cy="4730338"/>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accent3"/>
              </a:buClr>
              <a:buSzPts val="1998"/>
              <a:buFont typeface="Noto Sans Symbols"/>
              <a:buNone/>
            </a:pPr>
            <a:r>
              <a:rPr lang="en-US" sz="2220" b="0" i="0" u="none" strike="noStrike" cap="none">
                <a:solidFill>
                  <a:schemeClr val="dk1"/>
                </a:solidFill>
                <a:latin typeface="Calibri"/>
                <a:ea typeface="Calibri"/>
                <a:cs typeface="Calibri"/>
                <a:sym typeface="Calibri"/>
              </a:rPr>
              <a:t>“In the summer of 2014, Box was feeling the pain of a decade’s worth of hardware and software infrastructure that wasn’t keeping up with the company’s needs”</a:t>
            </a:r>
            <a:endParaRPr/>
          </a:p>
          <a:p>
            <a:pPr marL="457200" marR="0" lvl="0" indent="-457200" algn="l" rtl="0">
              <a:lnSpc>
                <a:spcPct val="7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50 Million users, including several large enterprises such as General Electric</a:t>
            </a:r>
            <a:endParaRPr/>
          </a:p>
          <a:p>
            <a:pPr marL="457200" marR="0" lvl="0" indent="-457200" algn="l" rtl="0">
              <a:lnSpc>
                <a:spcPct val="7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Originally a PHP monolith of millions of lines of code </a:t>
            </a:r>
            <a:endParaRPr/>
          </a:p>
          <a:p>
            <a:pPr marL="457200" marR="0" lvl="0" indent="-457200" algn="l" rtl="0">
              <a:lnSpc>
                <a:spcPct val="7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Primarily hosted on bare metal within their own data centers</a:t>
            </a:r>
            <a:endParaRPr/>
          </a:p>
          <a:p>
            <a:pPr marL="457200" marR="0" lvl="0" indent="-457200" algn="l" rtl="0">
              <a:lnSpc>
                <a:spcPct val="7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Early adopter of Puppet representing one of its largest implementations</a:t>
            </a:r>
            <a:endParaRPr/>
          </a:p>
          <a:p>
            <a:pPr marL="457200" marR="0" lvl="0" indent="-457200" algn="l" rtl="0">
              <a:lnSpc>
                <a:spcPct val="7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Customer pressure to host workloads and data on every major cloud</a:t>
            </a:r>
            <a:endParaRPr/>
          </a:p>
          <a:p>
            <a:pPr marL="457200" marR="0" lvl="0" indent="-457200" algn="l" rtl="0">
              <a:lnSpc>
                <a:spcPct val="7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Was taking more than six months to deploy a new microservice</a:t>
            </a:r>
            <a:endParaRPr sz="2220" b="0" i="0" u="none" strike="noStrike" cap="none">
              <a:solidFill>
                <a:schemeClr val="dk1"/>
              </a:solidFill>
              <a:latin typeface="Calibri"/>
              <a:ea typeface="Calibri"/>
              <a:cs typeface="Calibri"/>
              <a:sym typeface="Calibri"/>
            </a:endParaRPr>
          </a:p>
        </p:txBody>
      </p:sp>
      <p:pic>
        <p:nvPicPr>
          <p:cNvPr id="806" name="Shape 806"/>
          <p:cNvPicPr preferRelativeResize="0"/>
          <p:nvPr/>
        </p:nvPicPr>
        <p:blipFill rotWithShape="1">
          <a:blip r:embed="rId3">
            <a:alphaModFix/>
          </a:blip>
          <a:srcRect/>
          <a:stretch/>
        </p:blipFill>
        <p:spPr>
          <a:xfrm>
            <a:off x="43110" y="1303317"/>
            <a:ext cx="2376487" cy="1286099"/>
          </a:xfrm>
          <a:prstGeom prst="rect">
            <a:avLst/>
          </a:prstGeom>
          <a:noFill/>
          <a:ln>
            <a:noFill/>
          </a:ln>
        </p:spPr>
      </p:pic>
      <p:pic>
        <p:nvPicPr>
          <p:cNvPr id="807" name="Shape 807"/>
          <p:cNvPicPr preferRelativeResize="0"/>
          <p:nvPr/>
        </p:nvPicPr>
        <p:blipFill rotWithShape="1">
          <a:blip r:embed="rId4">
            <a:alphaModFix/>
          </a:blip>
          <a:srcRect/>
          <a:stretch/>
        </p:blipFill>
        <p:spPr>
          <a:xfrm>
            <a:off x="22328" y="3500813"/>
            <a:ext cx="2336982" cy="191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Intro (Phillips Case)</a:t>
            </a:r>
            <a:endParaRPr/>
          </a:p>
        </p:txBody>
      </p:sp>
      <p:pic>
        <p:nvPicPr>
          <p:cNvPr id="177" name="Shape 177"/>
          <p:cNvPicPr preferRelativeResize="0"/>
          <p:nvPr/>
        </p:nvPicPr>
        <p:blipFill rotWithShape="1">
          <a:blip r:embed="rId3">
            <a:alphaModFix/>
          </a:blip>
          <a:srcRect/>
          <a:stretch/>
        </p:blipFill>
        <p:spPr>
          <a:xfrm>
            <a:off x="381000" y="1453738"/>
            <a:ext cx="3956462" cy="3956462"/>
          </a:xfrm>
          <a:prstGeom prst="rect">
            <a:avLst/>
          </a:prstGeom>
          <a:noFill/>
          <a:ln>
            <a:noFill/>
          </a:ln>
        </p:spPr>
      </p:pic>
      <p:pic>
        <p:nvPicPr>
          <p:cNvPr id="178" name="Shape 178"/>
          <p:cNvPicPr preferRelativeResize="0"/>
          <p:nvPr/>
        </p:nvPicPr>
        <p:blipFill rotWithShape="1">
          <a:blip r:embed="rId4">
            <a:alphaModFix/>
          </a:blip>
          <a:srcRect/>
          <a:stretch/>
        </p:blipFill>
        <p:spPr>
          <a:xfrm>
            <a:off x="4953000" y="1453738"/>
            <a:ext cx="3961410" cy="396141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Box: Action</a:t>
            </a:r>
            <a:endParaRPr sz="3600" b="1" i="0" u="none" strike="noStrike" cap="none">
              <a:solidFill>
                <a:schemeClr val="accent3"/>
              </a:solidFill>
              <a:latin typeface="Calibri"/>
              <a:ea typeface="Calibri"/>
              <a:cs typeface="Calibri"/>
              <a:sym typeface="Calibri"/>
            </a:endParaRPr>
          </a:p>
        </p:txBody>
      </p:sp>
      <p:sp>
        <p:nvSpPr>
          <p:cNvPr id="814" name="Shape 814"/>
          <p:cNvSpPr txBox="1">
            <a:spLocks noGrp="1"/>
          </p:cNvSpPr>
          <p:nvPr>
            <p:ph idx="1"/>
          </p:nvPr>
        </p:nvSpPr>
        <p:spPr>
          <a:xfrm>
            <a:off x="381001" y="1295400"/>
            <a:ext cx="8305799" cy="26670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accent3"/>
              </a:buClr>
              <a:buSzPts val="1836"/>
              <a:buFont typeface="Noto Sans Symbols"/>
              <a:buNone/>
            </a:pPr>
            <a:r>
              <a:rPr lang="en-US" sz="2040" b="0" i="0" u="none" strike="noStrike" cap="none">
                <a:solidFill>
                  <a:schemeClr val="dk1"/>
                </a:solidFill>
                <a:latin typeface="Calibri"/>
                <a:ea typeface="Calibri"/>
                <a:cs typeface="Calibri"/>
                <a:sym typeface="Calibri"/>
              </a:rPr>
              <a:t>Box was an early adopter in Kubernetes. Working with the open source and contributing to the very early versions. </a:t>
            </a:r>
            <a:endParaRPr/>
          </a:p>
          <a:p>
            <a:pPr marL="457200" marR="0" lvl="0" indent="-457200" algn="l" rtl="0">
              <a:lnSpc>
                <a:spcPct val="70000"/>
              </a:lnSpc>
              <a:spcBef>
                <a:spcPts val="408"/>
              </a:spcBef>
              <a:spcAft>
                <a:spcPts val="0"/>
              </a:spcAft>
              <a:buClr>
                <a:schemeClr val="accent3"/>
              </a:buClr>
              <a:buSzPts val="1836"/>
              <a:buFont typeface="Noto Sans Symbols"/>
              <a:buChar char="▪"/>
            </a:pPr>
            <a:r>
              <a:rPr lang="en-US" sz="2040" b="0" i="0" u="none" strike="noStrike" cap="none">
                <a:solidFill>
                  <a:schemeClr val="dk1"/>
                </a:solidFill>
                <a:latin typeface="Calibri"/>
                <a:ea typeface="Calibri"/>
                <a:cs typeface="Calibri"/>
                <a:sym typeface="Calibri"/>
              </a:rPr>
              <a:t>Was initially attracted to the </a:t>
            </a:r>
            <a:r>
              <a:rPr lang="en-US" sz="2040" b="0" i="0" u="sng" strike="noStrike" cap="none">
                <a:solidFill>
                  <a:schemeClr val="hlink"/>
                </a:solidFill>
                <a:latin typeface="Calibri"/>
                <a:ea typeface="Calibri"/>
                <a:cs typeface="Calibri"/>
                <a:sym typeface="Calibri"/>
                <a:hlinkClick r:id="rId3"/>
              </a:rPr>
              <a:t>design documentation </a:t>
            </a:r>
            <a:r>
              <a:rPr lang="en-US" sz="2040" b="0" i="0" u="none" strike="noStrike" cap="none">
                <a:solidFill>
                  <a:schemeClr val="dk1"/>
                </a:solidFill>
                <a:latin typeface="Calibri"/>
                <a:ea typeface="Calibri"/>
                <a:cs typeface="Calibri"/>
                <a:sym typeface="Calibri"/>
              </a:rPr>
              <a:t>and influence from Google’s experience with Borg, a bare metal container orchestration platform</a:t>
            </a:r>
            <a:endParaRPr/>
          </a:p>
          <a:p>
            <a:pPr marL="457200" marR="0" lvl="0" indent="-457200" algn="l" rtl="0">
              <a:lnSpc>
                <a:spcPct val="70000"/>
              </a:lnSpc>
              <a:spcBef>
                <a:spcPts val="408"/>
              </a:spcBef>
              <a:spcAft>
                <a:spcPts val="0"/>
              </a:spcAft>
              <a:buClr>
                <a:schemeClr val="accent3"/>
              </a:buClr>
              <a:buSzPts val="1836"/>
              <a:buFont typeface="Noto Sans Symbols"/>
              <a:buChar char="▪"/>
            </a:pPr>
            <a:r>
              <a:rPr lang="en-US" sz="2040" b="0" i="0" u="none" strike="noStrike" cap="none">
                <a:solidFill>
                  <a:schemeClr val="dk1"/>
                </a:solidFill>
                <a:latin typeface="Calibri"/>
                <a:ea typeface="Calibri"/>
                <a:cs typeface="Calibri"/>
                <a:sym typeface="Calibri"/>
              </a:rPr>
              <a:t>Also enjoyed the shared API primitives such as pods, services,  and deployments that other PaaS layers such as OpenShift and Deis were building on top of.</a:t>
            </a:r>
            <a:endParaRPr/>
          </a:p>
          <a:p>
            <a:pPr marL="457200" marR="0" lvl="0" indent="-457200" algn="l" rtl="0">
              <a:lnSpc>
                <a:spcPct val="70000"/>
              </a:lnSpc>
              <a:spcBef>
                <a:spcPts val="408"/>
              </a:spcBef>
              <a:spcAft>
                <a:spcPts val="0"/>
              </a:spcAft>
              <a:buClr>
                <a:schemeClr val="accent3"/>
              </a:buClr>
              <a:buSzPts val="1836"/>
              <a:buFont typeface="Noto Sans Symbols"/>
              <a:buChar char="▪"/>
            </a:pPr>
            <a:r>
              <a:rPr lang="en-US" sz="2040" b="0" i="0" u="none" strike="noStrike" cap="none">
                <a:solidFill>
                  <a:schemeClr val="dk1"/>
                </a:solidFill>
                <a:latin typeface="Calibri"/>
                <a:ea typeface="Calibri"/>
                <a:cs typeface="Calibri"/>
                <a:sym typeface="Calibri"/>
              </a:rPr>
              <a:t>"There was clearly a pent-up demand for a better way of building software through microservices, and the increase in agility helped our developers be more productive and make better architectural choices."</a:t>
            </a:r>
            <a:endParaRPr/>
          </a:p>
        </p:txBody>
      </p:sp>
      <p:pic>
        <p:nvPicPr>
          <p:cNvPr id="815" name="Shape 815"/>
          <p:cNvPicPr preferRelativeResize="0"/>
          <p:nvPr/>
        </p:nvPicPr>
        <p:blipFill rotWithShape="1">
          <a:blip r:embed="rId4">
            <a:alphaModFix/>
          </a:blip>
          <a:srcRect/>
          <a:stretch/>
        </p:blipFill>
        <p:spPr>
          <a:xfrm>
            <a:off x="2689050" y="4114800"/>
            <a:ext cx="3689700" cy="187198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Box: Result</a:t>
            </a:r>
            <a:endParaRPr sz="3600" b="1" i="0" u="none" strike="noStrike" cap="none">
              <a:solidFill>
                <a:schemeClr val="accent3"/>
              </a:solidFill>
              <a:latin typeface="Calibri"/>
              <a:ea typeface="Calibri"/>
              <a:cs typeface="Calibri"/>
              <a:sym typeface="Calibri"/>
            </a:endParaRPr>
          </a:p>
        </p:txBody>
      </p:sp>
      <p:sp>
        <p:nvSpPr>
          <p:cNvPr id="822" name="Shape 822"/>
          <p:cNvSpPr txBox="1">
            <a:spLocks noGrp="1"/>
          </p:cNvSpPr>
          <p:nvPr>
            <p:ph idx="1"/>
          </p:nvPr>
        </p:nvSpPr>
        <p:spPr>
          <a:xfrm>
            <a:off x="381001" y="1295400"/>
            <a:ext cx="8382000" cy="26670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accent3"/>
              </a:buClr>
              <a:buSzPts val="1998"/>
              <a:buFont typeface="Noto Sans Symbols"/>
              <a:buNone/>
            </a:pPr>
            <a:r>
              <a:rPr lang="en-US" sz="2220" b="0" i="0" u="none" strike="noStrike" cap="none">
                <a:solidFill>
                  <a:schemeClr val="dk1"/>
                </a:solidFill>
                <a:latin typeface="Calibri"/>
                <a:ea typeface="Calibri"/>
                <a:cs typeface="Calibri"/>
                <a:sym typeface="Calibri"/>
              </a:rPr>
              <a:t>Kubernetes at Box represented a shift towards cloud native  development techniques</a:t>
            </a:r>
            <a:endParaRPr/>
          </a:p>
          <a:p>
            <a:pPr marL="457200" marR="0" lvl="0" indent="-457200" algn="l" rtl="0">
              <a:lnSpc>
                <a:spcPct val="7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"Kubernetes, and cloud native in general, represents a pretty big paradigm shift, and it’s not very incremental”</a:t>
            </a:r>
            <a:endParaRPr sz="2220" b="0" i="0" u="none" strike="noStrike" cap="none">
              <a:solidFill>
                <a:schemeClr val="dk1"/>
              </a:solidFill>
              <a:latin typeface="Calibri"/>
              <a:ea typeface="Calibri"/>
              <a:cs typeface="Calibri"/>
              <a:sym typeface="Calibri"/>
            </a:endParaRPr>
          </a:p>
          <a:p>
            <a:pPr marL="457200" marR="0" lvl="0" indent="-457200" algn="l" rtl="0">
              <a:lnSpc>
                <a:spcPct val="7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 "We’re essentially making this pitch that Kubernetes is going to solve everything because it does things the right way and everything is just suddenly better”</a:t>
            </a:r>
            <a:endParaRPr/>
          </a:p>
          <a:p>
            <a:pPr marL="457200" marR="0" lvl="0" indent="-457200" algn="l" rtl="0">
              <a:lnSpc>
                <a:spcPct val="70000"/>
              </a:lnSpc>
              <a:spcBef>
                <a:spcPts val="444"/>
              </a:spcBef>
              <a:spcAft>
                <a:spcPts val="0"/>
              </a:spcAft>
              <a:buClr>
                <a:schemeClr val="accent3"/>
              </a:buClr>
              <a:buSzPts val="1998"/>
              <a:buFont typeface="Noto Sans Symbols"/>
              <a:buChar char="▪"/>
            </a:pPr>
            <a:r>
              <a:rPr lang="en-US" sz="2220" b="0" i="0" u="none" strike="noStrike" cap="none">
                <a:solidFill>
                  <a:schemeClr val="dk1"/>
                </a:solidFill>
                <a:latin typeface="Calibri"/>
                <a:ea typeface="Calibri"/>
                <a:cs typeface="Calibri"/>
                <a:sym typeface="Calibri"/>
              </a:rPr>
              <a:t>Microservices have decreased to taking less than five days to deploy (from six months), and have the goal to getting that number under an hour</a:t>
            </a:r>
            <a:endParaRPr sz="2220" b="0" i="0" u="none" strike="noStrike" cap="none">
              <a:solidFill>
                <a:schemeClr val="dk1"/>
              </a:solidFill>
              <a:latin typeface="Calibri"/>
              <a:ea typeface="Calibri"/>
              <a:cs typeface="Calibri"/>
              <a:sym typeface="Calibri"/>
            </a:endParaRPr>
          </a:p>
        </p:txBody>
      </p:sp>
      <p:pic>
        <p:nvPicPr>
          <p:cNvPr id="823" name="Shape 823"/>
          <p:cNvPicPr preferRelativeResize="0"/>
          <p:nvPr/>
        </p:nvPicPr>
        <p:blipFill rotWithShape="1">
          <a:blip r:embed="rId3">
            <a:alphaModFix/>
          </a:blip>
          <a:srcRect/>
          <a:stretch/>
        </p:blipFill>
        <p:spPr>
          <a:xfrm>
            <a:off x="2590800" y="3962400"/>
            <a:ext cx="3815671" cy="206036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200"/>
              <a:buFont typeface="Calibri"/>
              <a:buNone/>
            </a:pPr>
            <a:r>
              <a:rPr lang="en-US" sz="3200" b="1" i="0" u="none" strike="noStrike" cap="none">
                <a:solidFill>
                  <a:schemeClr val="accent3"/>
                </a:solidFill>
                <a:latin typeface="Calibri"/>
                <a:ea typeface="Calibri"/>
                <a:cs typeface="Calibri"/>
                <a:sym typeface="Calibri"/>
              </a:rPr>
              <a:t>Kubernetes cheat sheet </a:t>
            </a:r>
            <a:endParaRPr sz="3200" b="1" i="0" u="none" strike="noStrike" cap="none">
              <a:solidFill>
                <a:schemeClr val="accent3"/>
              </a:solidFill>
              <a:latin typeface="Calibri"/>
              <a:ea typeface="Calibri"/>
              <a:cs typeface="Calibri"/>
              <a:sym typeface="Calibri"/>
            </a:endParaRPr>
          </a:p>
        </p:txBody>
      </p:sp>
      <p:pic>
        <p:nvPicPr>
          <p:cNvPr id="829" name="Shape 829"/>
          <p:cNvPicPr preferRelativeResize="0">
            <a:picLocks noGrp="1"/>
          </p:cNvPicPr>
          <p:nvPr>
            <p:ph idx="1"/>
          </p:nvPr>
        </p:nvPicPr>
        <p:blipFill rotWithShape="1">
          <a:blip r:embed="rId3">
            <a:alphaModFix/>
          </a:blip>
          <a:srcRect/>
          <a:stretch/>
        </p:blipFill>
        <p:spPr>
          <a:xfrm>
            <a:off x="650421" y="1295400"/>
            <a:ext cx="7886700" cy="1526691"/>
          </a:xfrm>
          <a:prstGeom prst="rect">
            <a:avLst/>
          </a:prstGeom>
          <a:noFill/>
          <a:ln>
            <a:noFill/>
          </a:ln>
        </p:spPr>
      </p:pic>
      <p:pic>
        <p:nvPicPr>
          <p:cNvPr id="830" name="Shape 830"/>
          <p:cNvPicPr preferRelativeResize="0"/>
          <p:nvPr/>
        </p:nvPicPr>
        <p:blipFill rotWithShape="1">
          <a:blip r:embed="rId4">
            <a:alphaModFix/>
          </a:blip>
          <a:srcRect/>
          <a:stretch/>
        </p:blipFill>
        <p:spPr>
          <a:xfrm>
            <a:off x="650421" y="2996124"/>
            <a:ext cx="7877794" cy="1806834"/>
          </a:xfrm>
          <a:prstGeom prst="rect">
            <a:avLst/>
          </a:prstGeom>
          <a:noFill/>
          <a:ln>
            <a:noFill/>
          </a:ln>
        </p:spPr>
      </p:pic>
      <p:pic>
        <p:nvPicPr>
          <p:cNvPr id="831" name="Shape 831"/>
          <p:cNvPicPr preferRelativeResize="0"/>
          <p:nvPr/>
        </p:nvPicPr>
        <p:blipFill rotWithShape="1">
          <a:blip r:embed="rId5">
            <a:alphaModFix/>
          </a:blip>
          <a:srcRect/>
          <a:stretch/>
        </p:blipFill>
        <p:spPr>
          <a:xfrm>
            <a:off x="656358" y="4802958"/>
            <a:ext cx="7840189" cy="116845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Shape 836"/>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Volumes</a:t>
            </a:r>
            <a:endParaRPr sz="3600" b="1" i="0" u="none" strike="noStrike" cap="none">
              <a:solidFill>
                <a:schemeClr val="accent3"/>
              </a:solidFill>
              <a:latin typeface="Calibri"/>
              <a:ea typeface="Calibri"/>
              <a:cs typeface="Calibri"/>
              <a:sym typeface="Calibri"/>
            </a:endParaRPr>
          </a:p>
        </p:txBody>
      </p:sp>
      <p:sp>
        <p:nvSpPr>
          <p:cNvPr id="837" name="Shape 837"/>
          <p:cNvSpPr txBox="1">
            <a:spLocks noGrp="1"/>
          </p:cNvSpPr>
          <p:nvPr>
            <p:ph idx="1"/>
          </p:nvPr>
        </p:nvSpPr>
        <p:spPr>
          <a:xfrm>
            <a:off x="543000" y="3127146"/>
            <a:ext cx="8058000" cy="1800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A directory accessible to all containers in a pod</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Volumes out live containers that run within a pod</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May be passed between pods</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Data is preserved across container restarts</a:t>
            </a:r>
            <a:endParaRPr/>
          </a:p>
          <a:p>
            <a:pPr marL="0" marR="0" lvl="0" indent="0" algn="l" rtl="0">
              <a:lnSpc>
                <a:spcPct val="90000"/>
              </a:lnSpc>
              <a:spcBef>
                <a:spcPts val="600"/>
              </a:spcBef>
              <a:spcAft>
                <a:spcPts val="0"/>
              </a:spcAft>
              <a:buNone/>
            </a:pPr>
            <a:endParaRPr sz="2000" b="0" i="0" u="none" strike="noStrike" cap="none">
              <a:solidFill>
                <a:schemeClr val="dk1"/>
              </a:solidFill>
              <a:latin typeface="Calibri"/>
              <a:ea typeface="Calibri"/>
              <a:cs typeface="Calibri"/>
              <a:sym typeface="Calibri"/>
            </a:endParaRPr>
          </a:p>
          <a:p>
            <a:pPr marL="457200" marR="0" lvl="0" indent="-342900" algn="l" rtl="0">
              <a:lnSpc>
                <a:spcPct val="90000"/>
              </a:lnSpc>
              <a:spcBef>
                <a:spcPts val="600"/>
              </a:spcBef>
              <a:spcAft>
                <a:spcPts val="0"/>
              </a:spcAft>
              <a:buClr>
                <a:schemeClr val="accent3"/>
              </a:buClr>
              <a:buSzPts val="1800"/>
              <a:buFont typeface="Noto Sans Symbols"/>
              <a:buNone/>
            </a:pPr>
            <a:endParaRPr sz="2000" b="0" i="0" u="none" strike="noStrike" cap="none">
              <a:solidFill>
                <a:schemeClr val="dk1"/>
              </a:solidFill>
              <a:latin typeface="Calibri"/>
              <a:ea typeface="Calibri"/>
              <a:cs typeface="Calibri"/>
              <a:sym typeface="Calibri"/>
            </a:endParaRPr>
          </a:p>
        </p:txBody>
      </p:sp>
      <p:sp>
        <p:nvSpPr>
          <p:cNvPr id="839" name="Shape 839"/>
          <p:cNvSpPr txBox="1"/>
          <p:nvPr/>
        </p:nvSpPr>
        <p:spPr>
          <a:xfrm>
            <a:off x="628650" y="1143000"/>
            <a:ext cx="7886700" cy="156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1800">
                <a:solidFill>
                  <a:srgbClr val="212121"/>
                </a:solidFill>
                <a:latin typeface="Roboto"/>
                <a:ea typeface="Roboto"/>
                <a:cs typeface="Roboto"/>
                <a:sym typeface="Roboto"/>
              </a:rPr>
              <a:t>On-disk files in a container are the simplest place for an application to write </a:t>
            </a:r>
            <a:endParaRPr sz="1800"/>
          </a:p>
          <a:p>
            <a:pPr marL="0" marR="0" lvl="0" indent="0" algn="l" rtl="0">
              <a:lnSpc>
                <a:spcPct val="90000"/>
              </a:lnSpc>
              <a:spcBef>
                <a:spcPts val="0"/>
              </a:spcBef>
              <a:spcAft>
                <a:spcPts val="0"/>
              </a:spcAft>
              <a:buClr>
                <a:schemeClr val="accent3"/>
              </a:buClr>
              <a:buSzPts val="1800"/>
              <a:buFont typeface="Noto Sans Symbols"/>
              <a:buNone/>
            </a:pPr>
            <a:r>
              <a:rPr lang="en-US" sz="1800">
                <a:solidFill>
                  <a:srgbClr val="212121"/>
                </a:solidFill>
                <a:latin typeface="Roboto"/>
                <a:ea typeface="Roboto"/>
                <a:cs typeface="Roboto"/>
                <a:sym typeface="Roboto"/>
              </a:rPr>
              <a:t>data, but this approach has drawbacks. The files are lost when the container crashes or stops for any other reason. Furthermore, files within a container are inaccessible to other containers running in the same </a:t>
            </a:r>
            <a:r>
              <a:rPr lang="en-US" sz="1800" u="sng">
                <a:solidFill>
                  <a:srgbClr val="039BE5"/>
                </a:solidFill>
                <a:latin typeface="Roboto"/>
                <a:ea typeface="Roboto"/>
                <a:cs typeface="Roboto"/>
                <a:sym typeface="Roboto"/>
                <a:hlinkClick r:id="rId3"/>
              </a:rPr>
              <a:t>Pod</a:t>
            </a:r>
            <a:r>
              <a:rPr lang="en-US" sz="1800">
                <a:solidFill>
                  <a:srgbClr val="212121"/>
                </a:solidFill>
                <a:latin typeface="Roboto"/>
                <a:ea typeface="Roboto"/>
                <a:cs typeface="Roboto"/>
                <a:sym typeface="Roboto"/>
              </a:rPr>
              <a:t>. The </a:t>
            </a:r>
            <a:r>
              <a:rPr lang="en-US" sz="1800" u="sng">
                <a:solidFill>
                  <a:srgbClr val="039BE5"/>
                </a:solidFill>
                <a:latin typeface="Roboto"/>
                <a:ea typeface="Roboto"/>
                <a:cs typeface="Roboto"/>
                <a:sym typeface="Roboto"/>
                <a:hlinkClick r:id="rId4"/>
              </a:rPr>
              <a:t>Kubernetes Volume</a:t>
            </a:r>
            <a:r>
              <a:rPr lang="en-US" sz="1800">
                <a:solidFill>
                  <a:srgbClr val="212121"/>
                </a:solidFill>
                <a:latin typeface="Roboto"/>
                <a:ea typeface="Roboto"/>
                <a:cs typeface="Roboto"/>
                <a:sym typeface="Roboto"/>
              </a:rPr>
              <a:t> abstraction addresses both of these issues.</a:t>
            </a:r>
            <a:endParaRPr sz="18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Shape 844"/>
          <p:cNvSpPr txBox="1"/>
          <p:nvPr/>
        </p:nvSpPr>
        <p:spPr>
          <a:xfrm>
            <a:off x="762000" y="4572000"/>
            <a:ext cx="6705600" cy="121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50"/>
              <a:buFont typeface="Arial"/>
              <a:buNone/>
            </a:pPr>
            <a:r>
              <a:rPr lang="en-US" sz="1800" b="1">
                <a:solidFill>
                  <a:schemeClr val="dk1"/>
                </a:solidFill>
                <a:latin typeface="Arial"/>
                <a:ea typeface="Arial"/>
                <a:cs typeface="Arial"/>
                <a:sym typeface="Arial"/>
              </a:rPr>
              <a:t>Note: </a:t>
            </a:r>
            <a:r>
              <a:rPr lang="en-US" sz="1800">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sz="1800">
              <a:solidFill>
                <a:schemeClr val="dk1"/>
              </a:solidFill>
              <a:latin typeface="Arial"/>
              <a:ea typeface="Arial"/>
              <a:cs typeface="Arial"/>
              <a:sym typeface="Arial"/>
            </a:endParaRPr>
          </a:p>
        </p:txBody>
      </p:sp>
      <p:pic>
        <p:nvPicPr>
          <p:cNvPr id="845" name="Shape 845"/>
          <p:cNvPicPr preferRelativeResize="0"/>
          <p:nvPr/>
        </p:nvPicPr>
        <p:blipFill rotWithShape="1">
          <a:blip r:embed="rId3">
            <a:alphaModFix/>
          </a:blip>
          <a:srcRect/>
          <a:stretch/>
        </p:blipFill>
        <p:spPr>
          <a:xfrm>
            <a:off x="762000" y="1752600"/>
            <a:ext cx="7480300" cy="2336800"/>
          </a:xfrm>
          <a:prstGeom prst="rect">
            <a:avLst/>
          </a:prstGeom>
          <a:noFill/>
          <a:ln>
            <a:noFill/>
          </a:ln>
        </p:spPr>
      </p:pic>
      <p:sp>
        <p:nvSpPr>
          <p:cNvPr id="846" name="Shape 846"/>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Volumes</a:t>
            </a:r>
            <a:endParaRPr sz="3600" b="1" i="0" u="none" strike="noStrike" cap="none">
              <a:solidFill>
                <a:schemeClr val="accent3"/>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Persistent Volumes</a:t>
            </a:r>
            <a:endParaRPr sz="3600" b="1" i="0" u="none" strike="noStrike" cap="none">
              <a:solidFill>
                <a:schemeClr val="accent3"/>
              </a:solidFill>
              <a:latin typeface="Calibri"/>
              <a:ea typeface="Calibri"/>
              <a:cs typeface="Calibri"/>
              <a:sym typeface="Calibri"/>
            </a:endParaRPr>
          </a:p>
        </p:txBody>
      </p:sp>
      <p:sp>
        <p:nvSpPr>
          <p:cNvPr id="852" name="Shape 852"/>
          <p:cNvSpPr txBox="1">
            <a:spLocks noGrp="1"/>
          </p:cNvSpPr>
          <p:nvPr>
            <p:ph idx="1"/>
          </p:nvPr>
        </p:nvSpPr>
        <p:spPr>
          <a:xfrm>
            <a:off x="457200" y="1705100"/>
            <a:ext cx="8058000" cy="316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600"/>
              </a:spcBef>
              <a:spcAft>
                <a:spcPts val="0"/>
              </a:spcAft>
              <a:buClr>
                <a:schemeClr val="dk1"/>
              </a:buClr>
              <a:buSzPts val="1100"/>
              <a:buFont typeface="Arial"/>
              <a:buNone/>
            </a:pPr>
            <a:r>
              <a:rPr lang="en-US" sz="1800" b="0"/>
              <a:t>Managing storage is a distinct problem from managing compute. The PersistentVolume subsystem provides an API for users and administrators that abstracts details of how storage is provided from how it is consumed. </a:t>
            </a:r>
            <a:endParaRPr sz="1800" b="0"/>
          </a:p>
          <a:p>
            <a:pPr marL="0" marR="0" lvl="0" indent="0" algn="l" rtl="0">
              <a:lnSpc>
                <a:spcPct val="90000"/>
              </a:lnSpc>
              <a:spcBef>
                <a:spcPts val="600"/>
              </a:spcBef>
              <a:spcAft>
                <a:spcPts val="0"/>
              </a:spcAft>
              <a:buClr>
                <a:schemeClr val="dk1"/>
              </a:buClr>
              <a:buSzPts val="1100"/>
              <a:buFont typeface="Arial"/>
              <a:buNone/>
            </a:pPr>
            <a:r>
              <a:rPr lang="en-US" sz="1800" b="0"/>
              <a:t>A </a:t>
            </a:r>
            <a:r>
              <a:rPr lang="en-US" sz="1800" b="0" u="sng"/>
              <a:t>PersistentVolume</a:t>
            </a:r>
            <a:r>
              <a:rPr lang="en-US" sz="1800" b="0"/>
              <a:t> (PV) is a piece of storage in the cluster that has been provisioned by an administrator. It is a resource in the cluster just like a node is a cluster resource. PVs are volume plugins like Volumes, but have a </a:t>
            </a:r>
            <a:r>
              <a:rPr lang="en-US" sz="1800" b="0" u="sng"/>
              <a:t>lifecycle independent of any individual pod </a:t>
            </a:r>
            <a:r>
              <a:rPr lang="en-US" sz="1800" b="0"/>
              <a:t>that uses the PV. This API object captures the details of the implementation of the storage, be that NFS, iSCSI, or a cloud-provider-specific storage system.</a:t>
            </a:r>
            <a:endParaRPr sz="1800" b="0"/>
          </a:p>
          <a:p>
            <a:pPr marL="0" marR="0" lvl="0" indent="0" algn="l" rtl="0">
              <a:lnSpc>
                <a:spcPct val="90000"/>
              </a:lnSpc>
              <a:spcBef>
                <a:spcPts val="600"/>
              </a:spcBef>
              <a:spcAft>
                <a:spcPts val="0"/>
              </a:spcAft>
              <a:buNone/>
            </a:pPr>
            <a:endParaRPr sz="1400" b="0"/>
          </a:p>
        </p:txBody>
      </p:sp>
      <p:sp>
        <p:nvSpPr>
          <p:cNvPr id="854" name="Shape 854"/>
          <p:cNvSpPr txBox="1"/>
          <p:nvPr/>
        </p:nvSpPr>
        <p:spPr>
          <a:xfrm>
            <a:off x="628650" y="1143000"/>
            <a:ext cx="7886700" cy="6096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Persistent storage in a cluster</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a:spLocks noGrp="1"/>
          </p:cNvSpPr>
          <p:nvPr>
            <p:ph type="title"/>
          </p:nvPr>
        </p:nvSpPr>
        <p:spPr>
          <a:xfrm>
            <a:off x="628650" y="365129"/>
            <a:ext cx="7886700" cy="93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Persistent Volumes</a:t>
            </a:r>
            <a:endParaRPr sz="3600" b="1" i="0" u="none" strike="noStrike" cap="none">
              <a:solidFill>
                <a:schemeClr val="accent3"/>
              </a:solidFill>
              <a:latin typeface="Calibri"/>
              <a:ea typeface="Calibri"/>
              <a:cs typeface="Calibri"/>
              <a:sym typeface="Calibri"/>
            </a:endParaRPr>
          </a:p>
        </p:txBody>
      </p:sp>
      <p:sp>
        <p:nvSpPr>
          <p:cNvPr id="860" name="Shape 860"/>
          <p:cNvSpPr txBox="1">
            <a:spLocks noGrp="1"/>
          </p:cNvSpPr>
          <p:nvPr>
            <p:ph idx="1"/>
          </p:nvPr>
        </p:nvSpPr>
        <p:spPr>
          <a:xfrm>
            <a:off x="457200" y="1705096"/>
            <a:ext cx="8058000" cy="2333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Separate to </a:t>
            </a:r>
            <a:r>
              <a:rPr lang="en-US" sz="2000" b="1" i="0" u="none" strike="noStrike" cap="none">
                <a:solidFill>
                  <a:schemeClr val="dk1"/>
                </a:solidFill>
                <a:latin typeface="Calibri"/>
                <a:ea typeface="Calibri"/>
                <a:cs typeface="Calibri"/>
                <a:sym typeface="Calibri"/>
              </a:rPr>
              <a:t>PersistentVolumeClaim</a:t>
            </a:r>
            <a:r>
              <a:rPr lang="en-US" sz="2000" b="0" i="0" u="none" strike="noStrike" cap="none">
                <a:solidFill>
                  <a:schemeClr val="dk1"/>
                </a:solidFill>
                <a:latin typeface="Calibri"/>
                <a:ea typeface="Calibri"/>
                <a:cs typeface="Calibri"/>
                <a:sym typeface="Calibri"/>
              </a:rPr>
              <a:t>, which is a request for storage.</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May be created ahead of time in a static manner for use by a cluster</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May be created dynamically from available, unclaimed resources</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May be freed and passed from user to user so care should be taken to delete contents when done with use</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Critical for Stateful containers</a:t>
            </a:r>
            <a:endParaRPr/>
          </a:p>
        </p:txBody>
      </p:sp>
      <p:sp>
        <p:nvSpPr>
          <p:cNvPr id="862" name="Shape 862"/>
          <p:cNvSpPr txBox="1"/>
          <p:nvPr/>
        </p:nvSpPr>
        <p:spPr>
          <a:xfrm>
            <a:off x="628650" y="1143000"/>
            <a:ext cx="7886700" cy="60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Persistent storage in a cluster</a:t>
            </a:r>
            <a:endParaRPr/>
          </a:p>
        </p:txBody>
      </p:sp>
      <p:pic>
        <p:nvPicPr>
          <p:cNvPr id="863" name="Shape 863"/>
          <p:cNvPicPr preferRelativeResize="0"/>
          <p:nvPr/>
        </p:nvPicPr>
        <p:blipFill rotWithShape="1">
          <a:blip r:embed="rId3">
            <a:alphaModFix/>
          </a:blip>
          <a:srcRect/>
          <a:stretch/>
        </p:blipFill>
        <p:spPr>
          <a:xfrm>
            <a:off x="952500" y="4038600"/>
            <a:ext cx="7238999" cy="149433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Shape 8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E36C09"/>
              </a:buClr>
              <a:buSzPts val="3600"/>
              <a:buFont typeface="Calibri"/>
              <a:buNone/>
            </a:pPr>
            <a:r>
              <a:rPr lang="en-US">
                <a:solidFill>
                  <a:srgbClr val="E36C09"/>
                </a:solidFill>
              </a:rPr>
              <a:t>Kubernetes Volumes</a:t>
            </a:r>
            <a:r>
              <a:rPr lang="en-US" sz="3600" b="1" i="0" u="none" strike="noStrike" cap="none">
                <a:solidFill>
                  <a:srgbClr val="E36C09"/>
                </a:solidFill>
                <a:latin typeface="Calibri"/>
                <a:ea typeface="Calibri"/>
                <a:cs typeface="Calibri"/>
                <a:sym typeface="Calibri"/>
              </a:rPr>
              <a:t/>
            </a:r>
            <a:br>
              <a:rPr lang="en-US" sz="3600" b="1" i="0" u="none" strike="noStrike" cap="none">
                <a:solidFill>
                  <a:srgbClr val="E36C09"/>
                </a:solidFill>
                <a:latin typeface="Calibri"/>
                <a:ea typeface="Calibri"/>
                <a:cs typeface="Calibri"/>
                <a:sym typeface="Calibri"/>
              </a:rPr>
            </a:br>
            <a:endParaRPr sz="3600" b="1" i="0" u="none" strike="noStrike" cap="none">
              <a:solidFill>
                <a:schemeClr val="accent3"/>
              </a:solidFill>
              <a:latin typeface="Calibri"/>
              <a:ea typeface="Calibri"/>
              <a:cs typeface="Calibri"/>
              <a:sym typeface="Calibri"/>
            </a:endParaRPr>
          </a:p>
        </p:txBody>
      </p:sp>
      <p:sp>
        <p:nvSpPr>
          <p:cNvPr id="869" name="Shape 86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880"/>
              <a:buFont typeface="Noto Sans Symbols"/>
              <a:buNone/>
            </a:pPr>
            <a:endParaRPr sz="3200" b="1" i="0" u="none" strike="noStrike" cap="none">
              <a:solidFill>
                <a:schemeClr val="dk1"/>
              </a:solidFill>
              <a:latin typeface="Calibri"/>
              <a:ea typeface="Calibri"/>
              <a:cs typeface="Calibri"/>
              <a:sym typeface="Calibri"/>
            </a:endParaRPr>
          </a:p>
          <a:p>
            <a:pPr marL="0" marR="0" lvl="0" indent="0" algn="l" rtl="0">
              <a:lnSpc>
                <a:spcPct val="90000"/>
              </a:lnSpc>
              <a:spcBef>
                <a:spcPts val="640"/>
              </a:spcBef>
              <a:spcAft>
                <a:spcPts val="0"/>
              </a:spcAft>
              <a:buClr>
                <a:schemeClr val="accent3"/>
              </a:buClr>
              <a:buSzPts val="2880"/>
              <a:buFont typeface="Noto Sans Symbols"/>
              <a:buNone/>
            </a:pPr>
            <a:r>
              <a:rPr lang="en-US"/>
              <a:t>Kubernetes Volumes</a:t>
            </a:r>
            <a:endParaRPr/>
          </a:p>
          <a:p>
            <a:pPr marL="0" marR="0" lvl="0" indent="0" algn="l" rtl="0">
              <a:lnSpc>
                <a:spcPct val="90000"/>
              </a:lnSpc>
              <a:spcBef>
                <a:spcPts val="640"/>
              </a:spcBef>
              <a:spcAft>
                <a:spcPts val="0"/>
              </a:spcAft>
              <a:buClr>
                <a:schemeClr val="accent3"/>
              </a:buClr>
              <a:buSzPts val="2880"/>
              <a:buFont typeface="Noto Sans Symbols"/>
              <a:buNone/>
            </a:pPr>
            <a:r>
              <a:rPr lang="en-US" sz="1200" u="sng">
                <a:solidFill>
                  <a:schemeClr val="hlink"/>
                </a:solidFill>
                <a:hlinkClick r:id="rId3"/>
              </a:rPr>
              <a:t>https://github.com/smhillin/intro_to_kubernetes/blob/master/creating-volume.md</a:t>
            </a:r>
            <a:endParaRPr sz="1200"/>
          </a:p>
          <a:p>
            <a:pPr marL="0" marR="0" lvl="0" indent="0" algn="l" rtl="0">
              <a:lnSpc>
                <a:spcPct val="90000"/>
              </a:lnSpc>
              <a:spcBef>
                <a:spcPts val="640"/>
              </a:spcBef>
              <a:spcAft>
                <a:spcPts val="0"/>
              </a:spcAft>
              <a:buClr>
                <a:schemeClr val="accent3"/>
              </a:buClr>
              <a:buSzPts val="2880"/>
              <a:buFont typeface="Noto Sans Symbols"/>
              <a:buNone/>
            </a:pPr>
            <a:endParaRPr sz="1200"/>
          </a:p>
          <a:p>
            <a:pPr marL="457200" marR="0" lvl="0" indent="-342900" algn="l" rtl="0">
              <a:lnSpc>
                <a:spcPct val="90000"/>
              </a:lnSpc>
              <a:spcBef>
                <a:spcPts val="640"/>
              </a:spcBef>
              <a:spcAft>
                <a:spcPts val="0"/>
              </a:spcAft>
              <a:buSzPts val="1800"/>
              <a:buAutoNum type="arabicPeriod"/>
            </a:pPr>
            <a:r>
              <a:rPr lang="en-US" sz="1800"/>
              <a:t>Create pods and shared volume</a:t>
            </a:r>
            <a:endParaRPr sz="1800"/>
          </a:p>
          <a:p>
            <a:pPr marL="457200" marR="0" lvl="0" indent="-342900" algn="l" rtl="0">
              <a:lnSpc>
                <a:spcPct val="90000"/>
              </a:lnSpc>
              <a:spcBef>
                <a:spcPts val="0"/>
              </a:spcBef>
              <a:spcAft>
                <a:spcPts val="0"/>
              </a:spcAft>
              <a:buSzPts val="1800"/>
              <a:buAutoNum type="arabicPeriod"/>
            </a:pPr>
            <a:r>
              <a:rPr lang="en-US" sz="1800"/>
              <a:t>Save data to volume</a:t>
            </a:r>
            <a:endParaRPr sz="1800"/>
          </a:p>
          <a:p>
            <a:pPr marL="457200" marR="0" lvl="0" indent="-342900" algn="l" rtl="0">
              <a:lnSpc>
                <a:spcPct val="90000"/>
              </a:lnSpc>
              <a:spcBef>
                <a:spcPts val="0"/>
              </a:spcBef>
              <a:spcAft>
                <a:spcPts val="0"/>
              </a:spcAft>
              <a:buSzPts val="1800"/>
              <a:buAutoNum type="arabicPeriod"/>
            </a:pPr>
            <a:r>
              <a:rPr lang="en-US" sz="1800"/>
              <a:t>Mount volume</a:t>
            </a:r>
            <a:endParaRPr sz="1800"/>
          </a:p>
          <a:p>
            <a:pPr marL="457200" marR="0" lvl="0" indent="-342900" algn="l" rtl="0">
              <a:lnSpc>
                <a:spcPct val="90000"/>
              </a:lnSpc>
              <a:spcBef>
                <a:spcPts val="0"/>
              </a:spcBef>
              <a:spcAft>
                <a:spcPts val="0"/>
              </a:spcAft>
              <a:buSzPts val="1800"/>
              <a:buAutoNum type="arabicPeriod"/>
            </a:pPr>
            <a:r>
              <a:rPr lang="en-US" sz="1800"/>
              <a:t>Read from shared pod</a:t>
            </a:r>
            <a:endParaRPr sz="1800"/>
          </a:p>
        </p:txBody>
      </p:sp>
      <p:grpSp>
        <p:nvGrpSpPr>
          <p:cNvPr id="870" name="Shape 870"/>
          <p:cNvGrpSpPr/>
          <p:nvPr/>
        </p:nvGrpSpPr>
        <p:grpSpPr>
          <a:xfrm>
            <a:off x="152400" y="762000"/>
            <a:ext cx="4572000" cy="1066800"/>
            <a:chOff x="457200" y="2971800"/>
            <a:chExt cx="4572000" cy="1066800"/>
          </a:xfrm>
        </p:grpSpPr>
        <p:pic>
          <p:nvPicPr>
            <p:cNvPr id="871" name="Shape 871"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872" name="Shape 872"/>
            <p:cNvSpPr txBox="1"/>
            <p:nvPr/>
          </p:nvSpPr>
          <p:spPr>
            <a:xfrm>
              <a:off x="1600200" y="3162300"/>
              <a:ext cx="3429000" cy="57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700"/>
                <a:buFont typeface="Calibri"/>
                <a:buNone/>
              </a:pPr>
              <a:r>
                <a:rPr lang="en-US" sz="2800" b="1">
                  <a:solidFill>
                    <a:srgbClr val="7F7F7F"/>
                  </a:solidFill>
                  <a:latin typeface="Calibri"/>
                  <a:ea typeface="Calibri"/>
                  <a:cs typeface="Calibri"/>
                  <a:sym typeface="Calibri"/>
                </a:rPr>
                <a:t>CLASSROOM WORK</a:t>
              </a:r>
              <a:endParaRPr/>
            </a:p>
          </p:txBody>
        </p:sp>
        <p:cxnSp>
          <p:nvCxnSpPr>
            <p:cNvPr id="873" name="Shape 873"/>
            <p:cNvCxnSpPr/>
            <p:nvPr/>
          </p:nvCxnSpPr>
          <p:spPr>
            <a:xfrm>
              <a:off x="1676400" y="3200400"/>
              <a:ext cx="2971800" cy="0"/>
            </a:xfrm>
            <a:prstGeom prst="straightConnector1">
              <a:avLst/>
            </a:prstGeom>
            <a:noFill/>
            <a:ln w="38100" cap="flat" cmpd="sng">
              <a:solidFill>
                <a:srgbClr val="BFBFBF"/>
              </a:solidFill>
              <a:prstDash val="solid"/>
              <a:round/>
              <a:headEnd type="none" w="sm" len="sm"/>
              <a:tailEnd type="none" w="sm" len="sm"/>
            </a:ln>
          </p:spPr>
        </p:cxnSp>
        <p:cxnSp>
          <p:nvCxnSpPr>
            <p:cNvPr id="874" name="Shape 874"/>
            <p:cNvCxnSpPr/>
            <p:nvPr/>
          </p:nvCxnSpPr>
          <p:spPr>
            <a:xfrm>
              <a:off x="1676400" y="3733800"/>
              <a:ext cx="2971800" cy="0"/>
            </a:xfrm>
            <a:prstGeom prst="straightConnector1">
              <a:avLst/>
            </a:prstGeom>
            <a:noFill/>
            <a:ln w="38100" cap="flat" cmpd="sng">
              <a:solidFill>
                <a:srgbClr val="BFBFBF"/>
              </a:solidFill>
              <a:prstDash val="solid"/>
              <a:round/>
              <a:headEnd type="none" w="sm" len="sm"/>
              <a:tailEnd type="none" w="sm" len="sm"/>
            </a:ln>
          </p:spPr>
        </p:cxn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Shape 879"/>
          <p:cNvSpPr txBox="1">
            <a:spLocks noGrp="1"/>
          </p:cNvSpPr>
          <p:nvPr>
            <p:ph type="title"/>
          </p:nvPr>
        </p:nvSpPr>
        <p:spPr>
          <a:xfrm>
            <a:off x="115784" y="76906"/>
            <a:ext cx="8394900" cy="1709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3"/>
              </a:buClr>
              <a:buSzPts val="5400"/>
              <a:buFont typeface="Calibri"/>
              <a:buNone/>
            </a:pPr>
            <a:r>
              <a:rPr lang="en-US" sz="5400" b="1" i="0" u="none" strike="noStrike" cap="none">
                <a:solidFill>
                  <a:schemeClr val="accent3"/>
                </a:solidFill>
                <a:latin typeface="Calibri"/>
                <a:ea typeface="Calibri"/>
                <a:cs typeface="Calibri"/>
                <a:sym typeface="Calibri"/>
              </a:rPr>
              <a:t>Introduction to Kubernetes</a:t>
            </a:r>
            <a:endParaRPr sz="5400" b="1" i="0" u="none" strike="noStrike" cap="none">
              <a:solidFill>
                <a:schemeClr val="accent3"/>
              </a:solidFill>
              <a:latin typeface="Calibri"/>
              <a:ea typeface="Calibri"/>
              <a:cs typeface="Calibri"/>
              <a:sym typeface="Calibri"/>
            </a:endParaRPr>
          </a:p>
        </p:txBody>
      </p:sp>
      <p:sp>
        <p:nvSpPr>
          <p:cNvPr id="880" name="Shape 88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2160"/>
              <a:buFont typeface="Noto Sans Symbols"/>
              <a:buNone/>
            </a:pPr>
            <a:r>
              <a:rPr lang="en-US" sz="2400" b="1" i="0" u="none" strike="noStrike" cap="none">
                <a:solidFill>
                  <a:srgbClr val="888888"/>
                </a:solidFill>
                <a:latin typeface="Calibri"/>
                <a:ea typeface="Calibri"/>
                <a:cs typeface="Calibri"/>
                <a:sym typeface="Calibri"/>
              </a:rPr>
              <a:t>Part </a:t>
            </a:r>
            <a:r>
              <a:rPr lang="en-US"/>
              <a:t>2</a:t>
            </a:r>
            <a:r>
              <a:rPr lang="en-US" sz="2400" b="1" i="0" u="none" strike="noStrike" cap="none">
                <a:solidFill>
                  <a:srgbClr val="888888"/>
                </a:solidFill>
                <a:latin typeface="Calibri"/>
                <a:ea typeface="Calibri"/>
                <a:cs typeface="Calibri"/>
                <a:sym typeface="Calibri"/>
              </a:rPr>
              <a:t>: </a:t>
            </a:r>
            <a:endParaRPr sz="2400" b="1" i="0" u="none" strike="noStrike" cap="none">
              <a:solidFill>
                <a:srgbClr val="888888"/>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a:xfrm>
            <a:off x="628650" y="365129"/>
            <a:ext cx="7886700" cy="93026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3600"/>
              <a:buFont typeface="Calibri"/>
              <a:buNone/>
            </a:pPr>
            <a:r>
              <a:rPr lang="en-US" sz="3600" b="1" i="0" u="none" strike="noStrike" cap="none">
                <a:solidFill>
                  <a:schemeClr val="accent3"/>
                </a:solidFill>
                <a:latin typeface="Calibri"/>
                <a:ea typeface="Calibri"/>
                <a:cs typeface="Calibri"/>
                <a:sym typeface="Calibri"/>
              </a:rPr>
              <a:t>Kubernetes: Logging</a:t>
            </a:r>
            <a:endParaRPr sz="3600" b="1" i="0" u="none" strike="noStrike" cap="none">
              <a:solidFill>
                <a:schemeClr val="accent3"/>
              </a:solidFill>
              <a:latin typeface="Calibri"/>
              <a:ea typeface="Calibri"/>
              <a:cs typeface="Calibri"/>
              <a:sym typeface="Calibri"/>
            </a:endParaRPr>
          </a:p>
        </p:txBody>
      </p:sp>
      <p:sp>
        <p:nvSpPr>
          <p:cNvPr id="886" name="Shape 886"/>
          <p:cNvSpPr txBox="1">
            <a:spLocks noGrp="1"/>
          </p:cNvSpPr>
          <p:nvPr>
            <p:ph idx="1"/>
          </p:nvPr>
        </p:nvSpPr>
        <p:spPr>
          <a:xfrm>
            <a:off x="457200" y="1705096"/>
            <a:ext cx="5206071" cy="4390904"/>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Logs can be accessed from a currently run container or any number or previously run containers, accessed by container name</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Containerized apps write logs to stdout and stderr </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a:solidFill>
                  <a:schemeClr val="dk1"/>
                </a:solidFill>
                <a:latin typeface="Calibri"/>
                <a:ea typeface="Calibri"/>
                <a:cs typeface="Calibri"/>
                <a:sym typeface="Calibri"/>
              </a:rPr>
              <a:t>Node level logging is the most common approach, typically using Elasticsearch. </a:t>
            </a:r>
            <a:endParaRPr/>
          </a:p>
        </p:txBody>
      </p:sp>
      <p:sp>
        <p:nvSpPr>
          <p:cNvPr id="888" name="Shape 888"/>
          <p:cNvSpPr txBox="1"/>
          <p:nvPr/>
        </p:nvSpPr>
        <p:spPr>
          <a:xfrm>
            <a:off x="628650" y="1143000"/>
            <a:ext cx="7886700" cy="6096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1">
                <a:solidFill>
                  <a:schemeClr val="dk1"/>
                </a:solidFill>
                <a:latin typeface="Calibri"/>
                <a:ea typeface="Calibri"/>
                <a:cs typeface="Calibri"/>
                <a:sym typeface="Calibri"/>
              </a:rPr>
              <a:t>Aggregate, access and print logs from containers</a:t>
            </a:r>
            <a:endParaRPr/>
          </a:p>
        </p:txBody>
      </p:sp>
      <p:pic>
        <p:nvPicPr>
          <p:cNvPr id="889" name="Shape 889"/>
          <p:cNvPicPr preferRelativeResize="0"/>
          <p:nvPr/>
        </p:nvPicPr>
        <p:blipFill rotWithShape="1">
          <a:blip r:embed="rId3">
            <a:alphaModFix/>
          </a:blip>
          <a:srcRect/>
          <a:stretch/>
        </p:blipFill>
        <p:spPr>
          <a:xfrm>
            <a:off x="6181346" y="830263"/>
            <a:ext cx="2852079" cy="2209800"/>
          </a:xfrm>
          <a:prstGeom prst="rect">
            <a:avLst/>
          </a:prstGeom>
          <a:noFill/>
          <a:ln>
            <a:noFill/>
          </a:ln>
        </p:spPr>
      </p:pic>
      <p:pic>
        <p:nvPicPr>
          <p:cNvPr id="890" name="Shape 890"/>
          <p:cNvPicPr preferRelativeResize="0"/>
          <p:nvPr/>
        </p:nvPicPr>
        <p:blipFill rotWithShape="1">
          <a:blip r:embed="rId4">
            <a:alphaModFix/>
          </a:blip>
          <a:srcRect/>
          <a:stretch/>
        </p:blipFill>
        <p:spPr>
          <a:xfrm>
            <a:off x="6181346" y="3394198"/>
            <a:ext cx="2636332" cy="2108200"/>
          </a:xfrm>
          <a:prstGeom prst="rect">
            <a:avLst/>
          </a:prstGeom>
          <a:noFill/>
          <a:ln>
            <a:noFill/>
          </a:ln>
        </p:spPr>
      </p:pic>
    </p:spTree>
  </p:cSld>
  <p:clrMapOvr>
    <a:masterClrMapping/>
  </p:clrMapOvr>
</p:sld>
</file>

<file path=ppt/theme/theme1.xml><?xml version="1.0" encoding="utf-8"?>
<a:theme xmlns:a="http://schemas.openxmlformats.org/drawingml/2006/main" name="TechTown Theme2">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7540</Words>
  <Application>Microsoft Office PowerPoint</Application>
  <PresentationFormat>On-screen Show (4:3)</PresentationFormat>
  <Paragraphs>1107</Paragraphs>
  <Slides>126</Slides>
  <Notes>126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Segoe UI Symbol</vt:lpstr>
      <vt:lpstr>Roboto</vt:lpstr>
      <vt:lpstr>Calibri</vt:lpstr>
      <vt:lpstr>Segoe UI</vt:lpstr>
      <vt:lpstr>Helvetica Neue Light</vt:lpstr>
      <vt:lpstr>ヒラギノ明朝 ProN W3</vt:lpstr>
      <vt:lpstr>Wingdings</vt:lpstr>
      <vt:lpstr>Palatino</vt:lpstr>
      <vt:lpstr>Noto Sans Symbols</vt:lpstr>
      <vt:lpstr>Helvetica Neue</vt:lpstr>
      <vt:lpstr>TechTown Theme2</vt:lpstr>
      <vt:lpstr>Introduction to Kubernetes</vt:lpstr>
      <vt:lpstr>Welcome!</vt:lpstr>
      <vt:lpstr>PowerPoint Presentation</vt:lpstr>
      <vt:lpstr>Introductions</vt:lpstr>
      <vt:lpstr>What to expect from this class</vt:lpstr>
      <vt:lpstr>Introduction to Kubernetes</vt:lpstr>
      <vt:lpstr>Journey is a “Team of Teams”</vt:lpstr>
      <vt:lpstr>Kubernetes Intro (Phillips Case)</vt:lpstr>
      <vt:lpstr>Kubernetes Intro (Phillips Case)</vt:lpstr>
      <vt:lpstr>Kubernetes Intro (Phillips Case)</vt:lpstr>
      <vt:lpstr>Kubernetes Intro (Phillips Case)</vt:lpstr>
      <vt:lpstr>Kubernetes Intro (Phillips Case)</vt:lpstr>
      <vt:lpstr>Kubernetes</vt:lpstr>
      <vt:lpstr>Kubernetes</vt:lpstr>
      <vt:lpstr>Cloud Native Computing Foundation (CNCF)</vt:lpstr>
      <vt:lpstr>What is a Microservice?</vt:lpstr>
      <vt:lpstr>How big is a Microservice?</vt:lpstr>
      <vt:lpstr>Where is the data for a Microservice?</vt:lpstr>
      <vt:lpstr>How to maintain Microservices?</vt:lpstr>
      <vt:lpstr>How to architect Microservices?</vt:lpstr>
      <vt:lpstr>Microservice: advantages</vt:lpstr>
      <vt:lpstr>Microservices</vt:lpstr>
      <vt:lpstr>The Art of Scaling</vt:lpstr>
      <vt:lpstr>Small Team Size </vt:lpstr>
      <vt:lpstr>Why Small Team Size? Scaling the Organization</vt:lpstr>
      <vt:lpstr>Why do Microservices?</vt:lpstr>
      <vt:lpstr>The Hairball(monolith)</vt:lpstr>
      <vt:lpstr>Because Conway’s Law</vt:lpstr>
      <vt:lpstr>Microservice building blocks</vt:lpstr>
      <vt:lpstr>Clean Architecture</vt:lpstr>
      <vt:lpstr>Observability Metrics</vt:lpstr>
      <vt:lpstr>PowerPoint Presentation</vt:lpstr>
      <vt:lpstr>Observability Metrics</vt:lpstr>
      <vt:lpstr>Optimize for Time to Value</vt:lpstr>
      <vt:lpstr>Kubernetes Setup</vt:lpstr>
      <vt:lpstr>Local Kubernetes </vt:lpstr>
      <vt:lpstr>Google Cloud Setup </vt:lpstr>
      <vt:lpstr>Google Compute Engine Kubernetes Connect </vt:lpstr>
      <vt:lpstr>Pokemon Go</vt:lpstr>
      <vt:lpstr>Pokemon Go: Situation</vt:lpstr>
      <vt:lpstr>Pokemon Go: Action</vt:lpstr>
      <vt:lpstr>Pokemon Go: Action</vt:lpstr>
      <vt:lpstr>Pokemon Go: Result</vt:lpstr>
      <vt:lpstr>Containers</vt:lpstr>
      <vt:lpstr>Container Advantages</vt:lpstr>
      <vt:lpstr>Challenges with multiple containers</vt:lpstr>
      <vt:lpstr>Container Orchestration Tools</vt:lpstr>
      <vt:lpstr>Kubernetes Architecture</vt:lpstr>
      <vt:lpstr>K8s Architecture – Networking view</vt:lpstr>
      <vt:lpstr>K8s Architecture – Simplified</vt:lpstr>
      <vt:lpstr>Kubernetes Stats</vt:lpstr>
      <vt:lpstr>Feature Comparison (March 2016)</vt:lpstr>
      <vt:lpstr>Github</vt:lpstr>
      <vt:lpstr>Github: Situation</vt:lpstr>
      <vt:lpstr>Github: Situation</vt:lpstr>
      <vt:lpstr>Github: Action</vt:lpstr>
      <vt:lpstr>Github: Result</vt:lpstr>
      <vt:lpstr>Why Kubernetes? </vt:lpstr>
      <vt:lpstr>Master Components</vt:lpstr>
      <vt:lpstr>Node Components</vt:lpstr>
      <vt:lpstr>Addons</vt:lpstr>
      <vt:lpstr>Kubernetes Terms</vt:lpstr>
      <vt:lpstr>Kubernetes: Abstraction </vt:lpstr>
      <vt:lpstr>Kubernetes: Nodes</vt:lpstr>
      <vt:lpstr>Kubernetes: Nodes</vt:lpstr>
      <vt:lpstr>Kubernetes: Nodes</vt:lpstr>
      <vt:lpstr>$ kubectl get nodes</vt:lpstr>
      <vt:lpstr>Kubernetes: Clusters</vt:lpstr>
      <vt:lpstr>Kubernetes: Pods</vt:lpstr>
      <vt:lpstr>Kubernetes: Deployments</vt:lpstr>
      <vt:lpstr>$ kubectl create</vt:lpstr>
      <vt:lpstr>$ kubectl get pods</vt:lpstr>
      <vt:lpstr>Kubernetes: ReplicaSets</vt:lpstr>
      <vt:lpstr>Kubernetes: Service</vt:lpstr>
      <vt:lpstr>Kubernetes: Service</vt:lpstr>
      <vt:lpstr>$ kubectl get services</vt:lpstr>
      <vt:lpstr>Kubernetes: Label</vt:lpstr>
      <vt:lpstr>Kubernetes Command Line Tool: kubectl</vt:lpstr>
      <vt:lpstr>$ kubectl get pod –l name=&lt;label&gt;</vt:lpstr>
      <vt:lpstr>Kubernetes Connect </vt:lpstr>
      <vt:lpstr>Kubernetes: Scaling</vt:lpstr>
      <vt:lpstr>Scaling Up Applications </vt:lpstr>
      <vt:lpstr>$ kubectl scale deployments/&lt;deployment&gt; --replicas=&lt;new num&gt;</vt:lpstr>
      <vt:lpstr>Kubernetes: Rolling Update</vt:lpstr>
      <vt:lpstr>$ kubectl set image &lt;deployment&gt; &lt;new-image&gt;</vt:lpstr>
      <vt:lpstr>$ kubectl rollout undo &lt;deployment&gt;</vt:lpstr>
      <vt:lpstr>New Version Updates </vt:lpstr>
      <vt:lpstr>Kubernetes at Box</vt:lpstr>
      <vt:lpstr>Box: Situation</vt:lpstr>
      <vt:lpstr>Box: Action</vt:lpstr>
      <vt:lpstr>Box: Result</vt:lpstr>
      <vt:lpstr>Kubernetes cheat sheet </vt:lpstr>
      <vt:lpstr>Kubernetes: Volumes</vt:lpstr>
      <vt:lpstr>Kubernetes: Volumes</vt:lpstr>
      <vt:lpstr>Kubernetes: Persistent Volumes</vt:lpstr>
      <vt:lpstr>Kubernetes: Persistent Volumes</vt:lpstr>
      <vt:lpstr>Kubernetes Volumes </vt:lpstr>
      <vt:lpstr>Introduction to Kubernetes</vt:lpstr>
      <vt:lpstr>Kubernetes: Logging</vt:lpstr>
      <vt:lpstr>Kubernetes Logging </vt:lpstr>
      <vt:lpstr>Kubernetes: Logging</vt:lpstr>
      <vt:lpstr>Elasticsearch on K8s  </vt:lpstr>
      <vt:lpstr>Kubernetes: Stateful Sets</vt:lpstr>
      <vt:lpstr>Kubernetes: Stateful Sets</vt:lpstr>
      <vt:lpstr>Kubernetes: Stateful Sets</vt:lpstr>
      <vt:lpstr>Kubernetes: Namespace</vt:lpstr>
      <vt:lpstr>Kubernetes: Namespace</vt:lpstr>
      <vt:lpstr>Kubernetes: Secrets</vt:lpstr>
      <vt:lpstr>Kubernetes: Secrets</vt:lpstr>
      <vt:lpstr>Kubernetes: Configmap</vt:lpstr>
      <vt:lpstr>Kubernetes Tools : Prometheus</vt:lpstr>
      <vt:lpstr>Kubernetes &amp; Prometheus (Metrics)</vt:lpstr>
      <vt:lpstr>Extending Kubernetes </vt:lpstr>
      <vt:lpstr>Secure Service to Service Communication</vt:lpstr>
      <vt:lpstr>Secure Service to Service Communication: OpenID &amp; JSON Web Token (JWT)</vt:lpstr>
      <vt:lpstr>Secure Service to Service Communication: Private Certificate Authority</vt:lpstr>
      <vt:lpstr>Secure Traffic</vt:lpstr>
      <vt:lpstr>Security Actions</vt:lpstr>
      <vt:lpstr>Kubernetes Secrets</vt:lpstr>
      <vt:lpstr>Security - Microsegmentation</vt:lpstr>
      <vt:lpstr>Security – Least Privilege</vt:lpstr>
      <vt:lpstr>Security Actions</vt:lpstr>
      <vt:lpstr>Secure Images</vt:lpstr>
      <vt:lpstr>Kubernetes Networking</vt:lpstr>
      <vt:lpstr>Kubernetes Networking</vt:lpstr>
      <vt:lpstr>Kubernetes Ingress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Kubernetes</dc:title>
  <cp:lastModifiedBy>Ashley Lee</cp:lastModifiedBy>
  <cp:revision>13</cp:revision>
  <dcterms:modified xsi:type="dcterms:W3CDTF">2018-04-30T19:10:22Z</dcterms:modified>
</cp:coreProperties>
</file>